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6" r:id="rId3"/>
    <p:sldId id="287" r:id="rId4"/>
    <p:sldId id="288" r:id="rId5"/>
    <p:sldId id="289" r:id="rId6"/>
    <p:sldId id="290" r:id="rId7"/>
    <p:sldId id="291" r:id="rId8"/>
    <p:sldId id="292" r:id="rId9"/>
    <p:sldId id="293" r:id="rId10"/>
    <p:sldId id="301" r:id="rId11"/>
    <p:sldId id="302" r:id="rId12"/>
    <p:sldId id="303" r:id="rId13"/>
    <p:sldId id="304" r:id="rId14"/>
    <p:sldId id="257" r:id="rId15"/>
    <p:sldId id="258" r:id="rId16"/>
    <p:sldId id="259" r:id="rId17"/>
    <p:sldId id="262" r:id="rId18"/>
    <p:sldId id="260" r:id="rId19"/>
    <p:sldId id="265" r:id="rId20"/>
    <p:sldId id="266" r:id="rId21"/>
    <p:sldId id="261" r:id="rId22"/>
    <p:sldId id="263" r:id="rId23"/>
    <p:sldId id="264" r:id="rId24"/>
    <p:sldId id="267" r:id="rId25"/>
    <p:sldId id="268" r:id="rId26"/>
    <p:sldId id="269" r:id="rId27"/>
    <p:sldId id="270" r:id="rId28"/>
    <p:sldId id="273" r:id="rId29"/>
    <p:sldId id="271" r:id="rId30"/>
    <p:sldId id="272" r:id="rId31"/>
    <p:sldId id="274" r:id="rId32"/>
    <p:sldId id="275" r:id="rId33"/>
    <p:sldId id="308" r:id="rId34"/>
    <p:sldId id="276" r:id="rId35"/>
    <p:sldId id="277" r:id="rId36"/>
    <p:sldId id="278" r:id="rId37"/>
    <p:sldId id="279" r:id="rId38"/>
    <p:sldId id="280" r:id="rId39"/>
    <p:sldId id="309" r:id="rId40"/>
    <p:sldId id="281" r:id="rId41"/>
    <p:sldId id="282" r:id="rId42"/>
    <p:sldId id="283" r:id="rId43"/>
    <p:sldId id="2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ABF5B38-7317-4D86-BFC7-974E0B8BB055}" type="datetimeFigureOut">
              <a:rPr lang="en-US" smtClean="0"/>
              <a:t>6/20/2015</a:t>
            </a:fld>
            <a:endParaRPr lang="en-US"/>
          </a:p>
        </p:txBody>
      </p:sp>
      <p:sp>
        <p:nvSpPr>
          <p:cNvPr id="16" name="Slide Number Placeholder 15"/>
          <p:cNvSpPr>
            <a:spLocks noGrp="1"/>
          </p:cNvSpPr>
          <p:nvPr>
            <p:ph type="sldNum" sz="quarter" idx="11"/>
          </p:nvPr>
        </p:nvSpPr>
        <p:spPr/>
        <p:txBody>
          <a:bodyPr/>
          <a:lstStyle/>
          <a:p>
            <a:fld id="{DFCFE795-3314-47FF-9C5C-4C6126AF81D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F5B38-7317-4D86-BFC7-974E0B8BB055}"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E795-3314-47FF-9C5C-4C6126AF81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F5B38-7317-4D86-BFC7-974E0B8BB055}"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E795-3314-47FF-9C5C-4C6126AF81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ABF5B38-7317-4D86-BFC7-974E0B8BB055}" type="datetimeFigureOut">
              <a:rPr lang="en-US" smtClean="0"/>
              <a:t>6/20/2015</a:t>
            </a:fld>
            <a:endParaRPr lang="en-US"/>
          </a:p>
        </p:txBody>
      </p:sp>
      <p:sp>
        <p:nvSpPr>
          <p:cNvPr id="15" name="Slide Number Placeholder 14"/>
          <p:cNvSpPr>
            <a:spLocks noGrp="1"/>
          </p:cNvSpPr>
          <p:nvPr>
            <p:ph type="sldNum" sz="quarter" idx="11"/>
          </p:nvPr>
        </p:nvSpPr>
        <p:spPr/>
        <p:txBody>
          <a:bodyPr/>
          <a:lstStyle/>
          <a:p>
            <a:fld id="{DFCFE795-3314-47FF-9C5C-4C6126AF81D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ABF5B38-7317-4D86-BFC7-974E0B8BB055}" type="datetimeFigureOut">
              <a:rPr lang="en-US" smtClean="0"/>
              <a:t>6/20/2015</a:t>
            </a:fld>
            <a:endParaRPr lang="en-US"/>
          </a:p>
        </p:txBody>
      </p:sp>
      <p:sp>
        <p:nvSpPr>
          <p:cNvPr id="13" name="Slide Number Placeholder 12"/>
          <p:cNvSpPr>
            <a:spLocks noGrp="1"/>
          </p:cNvSpPr>
          <p:nvPr>
            <p:ph type="sldNum" sz="quarter" idx="11"/>
          </p:nvPr>
        </p:nvSpPr>
        <p:spPr/>
        <p:txBody>
          <a:bodyPr/>
          <a:lstStyle/>
          <a:p>
            <a:fld id="{DFCFE795-3314-47FF-9C5C-4C6126AF81D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ABF5B38-7317-4D86-BFC7-974E0B8BB055}" type="datetimeFigureOut">
              <a:rPr lang="en-US" smtClean="0"/>
              <a:t>6/20/2015</a:t>
            </a:fld>
            <a:endParaRPr lang="en-US"/>
          </a:p>
        </p:txBody>
      </p:sp>
      <p:sp>
        <p:nvSpPr>
          <p:cNvPr id="9" name="Slide Number Placeholder 8"/>
          <p:cNvSpPr>
            <a:spLocks noGrp="1"/>
          </p:cNvSpPr>
          <p:nvPr>
            <p:ph type="sldNum" sz="quarter" idx="11"/>
          </p:nvPr>
        </p:nvSpPr>
        <p:spPr/>
        <p:txBody>
          <a:bodyPr/>
          <a:lstStyle/>
          <a:p>
            <a:fld id="{DFCFE795-3314-47FF-9C5C-4C6126AF81D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ABF5B38-7317-4D86-BFC7-974E0B8BB055}" type="datetimeFigureOut">
              <a:rPr lang="en-US" smtClean="0"/>
              <a:t>6/20/2015</a:t>
            </a:fld>
            <a:endParaRPr lang="en-US"/>
          </a:p>
        </p:txBody>
      </p:sp>
      <p:sp>
        <p:nvSpPr>
          <p:cNvPr id="15" name="Slide Number Placeholder 14"/>
          <p:cNvSpPr>
            <a:spLocks noGrp="1"/>
          </p:cNvSpPr>
          <p:nvPr>
            <p:ph type="sldNum" sz="quarter" idx="11"/>
          </p:nvPr>
        </p:nvSpPr>
        <p:spPr/>
        <p:txBody>
          <a:bodyPr/>
          <a:lstStyle/>
          <a:p>
            <a:fld id="{DFCFE795-3314-47FF-9C5C-4C6126AF81D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ABF5B38-7317-4D86-BFC7-974E0B8BB055}" type="datetimeFigureOut">
              <a:rPr lang="en-US" smtClean="0"/>
              <a:t>6/20/2015</a:t>
            </a:fld>
            <a:endParaRPr lang="en-US"/>
          </a:p>
        </p:txBody>
      </p:sp>
      <p:sp>
        <p:nvSpPr>
          <p:cNvPr id="8" name="Slide Number Placeholder 7"/>
          <p:cNvSpPr>
            <a:spLocks noGrp="1"/>
          </p:cNvSpPr>
          <p:nvPr>
            <p:ph type="sldNum" sz="quarter" idx="11"/>
          </p:nvPr>
        </p:nvSpPr>
        <p:spPr/>
        <p:txBody>
          <a:bodyPr/>
          <a:lstStyle/>
          <a:p>
            <a:fld id="{DFCFE795-3314-47FF-9C5C-4C6126AF81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BF5B38-7317-4D86-BFC7-974E0B8BB055}" type="datetimeFigureOut">
              <a:rPr lang="en-US" smtClean="0"/>
              <a:t>6/20/2015</a:t>
            </a:fld>
            <a:endParaRPr lang="en-US"/>
          </a:p>
        </p:txBody>
      </p:sp>
      <p:sp>
        <p:nvSpPr>
          <p:cNvPr id="6" name="Slide Number Placeholder 5"/>
          <p:cNvSpPr>
            <a:spLocks noGrp="1"/>
          </p:cNvSpPr>
          <p:nvPr>
            <p:ph type="sldNum" sz="quarter" idx="11"/>
          </p:nvPr>
        </p:nvSpPr>
        <p:spPr/>
        <p:txBody>
          <a:bodyPr/>
          <a:lstStyle/>
          <a:p>
            <a:fld id="{DFCFE795-3314-47FF-9C5C-4C6126AF81D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ABF5B38-7317-4D86-BFC7-974E0B8BB055}" type="datetimeFigureOut">
              <a:rPr lang="en-US" smtClean="0"/>
              <a:t>6/20/2015</a:t>
            </a:fld>
            <a:endParaRPr lang="en-US"/>
          </a:p>
        </p:txBody>
      </p:sp>
      <p:sp>
        <p:nvSpPr>
          <p:cNvPr id="16" name="Slide Number Placeholder 15"/>
          <p:cNvSpPr>
            <a:spLocks noGrp="1"/>
          </p:cNvSpPr>
          <p:nvPr>
            <p:ph type="sldNum" sz="quarter" idx="11"/>
          </p:nvPr>
        </p:nvSpPr>
        <p:spPr/>
        <p:txBody>
          <a:bodyPr/>
          <a:lstStyle/>
          <a:p>
            <a:fld id="{DFCFE795-3314-47FF-9C5C-4C6126AF81D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ABF5B38-7317-4D86-BFC7-974E0B8BB055}" type="datetimeFigureOut">
              <a:rPr lang="en-US" smtClean="0"/>
              <a:t>6/20/2015</a:t>
            </a:fld>
            <a:endParaRPr lang="en-US"/>
          </a:p>
        </p:txBody>
      </p:sp>
      <p:sp>
        <p:nvSpPr>
          <p:cNvPr id="14" name="Slide Number Placeholder 13"/>
          <p:cNvSpPr>
            <a:spLocks noGrp="1"/>
          </p:cNvSpPr>
          <p:nvPr>
            <p:ph type="sldNum" sz="quarter" idx="11"/>
          </p:nvPr>
        </p:nvSpPr>
        <p:spPr/>
        <p:txBody>
          <a:bodyPr/>
          <a:lstStyle/>
          <a:p>
            <a:fld id="{DFCFE795-3314-47FF-9C5C-4C6126AF81D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ABF5B38-7317-4D86-BFC7-974E0B8BB055}" type="datetimeFigureOut">
              <a:rPr lang="en-US" smtClean="0"/>
              <a:t>6/20/2015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FCFE795-3314-47FF-9C5C-4C6126AF81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ternalissues@cox.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ldolphin.org/cleanpages/rev02.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3848101"/>
          </a:xfrm>
        </p:spPr>
        <p:txBody>
          <a:bodyPr>
            <a:normAutofit fontScale="90000"/>
          </a:bodyPr>
          <a:lstStyle/>
          <a:p>
            <a:r>
              <a:rPr lang="en-US" sz="9600" dirty="0" smtClean="0">
                <a:latin typeface="Colonna MT" panose="04020805060202030203" pitchFamily="82" charset="0"/>
              </a:rPr>
              <a:t>Eternal</a:t>
            </a:r>
            <a:br>
              <a:rPr lang="en-US" sz="9600" dirty="0" smtClean="0">
                <a:latin typeface="Colonna MT" panose="04020805060202030203" pitchFamily="82" charset="0"/>
              </a:rPr>
            </a:br>
            <a:r>
              <a:rPr lang="en-US" sz="9600" dirty="0" smtClean="0">
                <a:latin typeface="Colonna MT" panose="04020805060202030203" pitchFamily="82" charset="0"/>
              </a:rPr>
              <a:t/>
            </a:r>
            <a:br>
              <a:rPr lang="en-US" sz="9600" dirty="0" smtClean="0">
                <a:latin typeface="Colonna MT" panose="04020805060202030203" pitchFamily="82" charset="0"/>
              </a:rPr>
            </a:br>
            <a:r>
              <a:rPr lang="en-US" sz="9600" dirty="0" smtClean="0">
                <a:latin typeface="Colonna MT" panose="04020805060202030203" pitchFamily="82" charset="0"/>
              </a:rPr>
              <a:t>	   				Issues</a:t>
            </a:r>
            <a:endParaRPr lang="en-US" dirty="0"/>
          </a:p>
        </p:txBody>
      </p:sp>
      <p:sp>
        <p:nvSpPr>
          <p:cNvPr id="3" name="Subtitle 2"/>
          <p:cNvSpPr>
            <a:spLocks noGrp="1"/>
          </p:cNvSpPr>
          <p:nvPr>
            <p:ph type="subTitle" idx="1"/>
          </p:nvPr>
        </p:nvSpPr>
        <p:spPr>
          <a:xfrm>
            <a:off x="2057400" y="3886200"/>
            <a:ext cx="6172200" cy="685800"/>
          </a:xfrm>
        </p:spPr>
        <p:txBody>
          <a:bodyPr/>
          <a:lstStyle/>
          <a:p>
            <a:r>
              <a:rPr lang="en-US" dirty="0" smtClean="0">
                <a:hlinkClick r:id="rId2"/>
              </a:rPr>
              <a:t>eternalissues@cox.net</a:t>
            </a:r>
            <a:endParaRPr lang="en-US" dirty="0" smtClean="0"/>
          </a:p>
          <a:p>
            <a:endParaRPr lang="en-US" dirty="0"/>
          </a:p>
        </p:txBody>
      </p:sp>
      <p:pic>
        <p:nvPicPr>
          <p:cNvPr id="4" name="Picture 3" descr="http://thumbs.gograph.com/gg62700598.jpg"/>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1619250" cy="1504950"/>
          </a:xfrm>
          <a:prstGeom prst="rect">
            <a:avLst/>
          </a:prstGeom>
          <a:noFill/>
          <a:ln>
            <a:noFill/>
          </a:ln>
        </p:spPr>
      </p:pic>
    </p:spTree>
    <p:extLst>
      <p:ext uri="{BB962C8B-B14F-4D97-AF65-F5344CB8AC3E}">
        <p14:creationId xmlns:p14="http://schemas.microsoft.com/office/powerpoint/2010/main" val="3195774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159"/>
            <a:ext cx="9183211" cy="682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06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633413"/>
            <a:ext cx="745807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99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0"/>
            <a:ext cx="9145946" cy="685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35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633413"/>
            <a:ext cx="745807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3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gs\AppData\Local\Microsoft\Windows\Temporary Internet Files\Content.Outlook\55NAOSIL\395px-Seven_churches_of_asia_sv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7936"/>
            <a:ext cx="4419600" cy="670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8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229600" cy="4524315"/>
          </a:xfrm>
          <a:prstGeom prst="rect">
            <a:avLst/>
          </a:prstGeom>
        </p:spPr>
        <p:txBody>
          <a:bodyPr wrap="square">
            <a:spAutoFit/>
          </a:bodyPr>
          <a:lstStyle/>
          <a:p>
            <a:pPr marL="285750" lvl="0" indent="-285750" algn="ctr">
              <a:buFont typeface="Arial" panose="020B0604020202020204" pitchFamily="34" charset="0"/>
              <a:buChar char="•"/>
            </a:pPr>
            <a:r>
              <a:rPr lang="en-US" sz="4800" dirty="0"/>
              <a:t>Name</a:t>
            </a:r>
          </a:p>
          <a:p>
            <a:pPr marL="285750" lvl="0" indent="-285750" algn="ctr">
              <a:buFont typeface="Arial" panose="020B0604020202020204" pitchFamily="34" charset="0"/>
              <a:buChar char="•"/>
            </a:pPr>
            <a:r>
              <a:rPr lang="en-US" sz="4800" dirty="0"/>
              <a:t>Description/character</a:t>
            </a:r>
          </a:p>
          <a:p>
            <a:pPr marL="285750" lvl="0" indent="-285750" algn="ctr">
              <a:buFont typeface="Arial" panose="020B0604020202020204" pitchFamily="34" charset="0"/>
              <a:buChar char="•"/>
            </a:pPr>
            <a:r>
              <a:rPr lang="en-US" sz="4800" dirty="0"/>
              <a:t>Commendation</a:t>
            </a:r>
          </a:p>
          <a:p>
            <a:pPr marL="285750" lvl="0" indent="-285750" algn="ctr">
              <a:buFont typeface="Arial" panose="020B0604020202020204" pitchFamily="34" charset="0"/>
              <a:buChar char="•"/>
            </a:pPr>
            <a:r>
              <a:rPr lang="en-US" sz="4800" dirty="0"/>
              <a:t>Reproof</a:t>
            </a:r>
          </a:p>
          <a:p>
            <a:pPr marL="285750" lvl="0" indent="-285750" algn="ctr">
              <a:buFont typeface="Arial" panose="020B0604020202020204" pitchFamily="34" charset="0"/>
              <a:buChar char="•"/>
            </a:pPr>
            <a:r>
              <a:rPr lang="en-US" sz="4800" dirty="0"/>
              <a:t>Counsel</a:t>
            </a:r>
          </a:p>
          <a:p>
            <a:pPr marL="285750" lvl="0" indent="-285750" algn="ctr">
              <a:buFont typeface="Arial" panose="020B0604020202020204" pitchFamily="34" charset="0"/>
              <a:buChar char="•"/>
            </a:pPr>
            <a:r>
              <a:rPr lang="en-US" sz="4800" dirty="0"/>
              <a:t>Promise</a:t>
            </a:r>
          </a:p>
        </p:txBody>
      </p:sp>
    </p:spTree>
    <p:extLst>
      <p:ext uri="{BB962C8B-B14F-4D97-AF65-F5344CB8AC3E}">
        <p14:creationId xmlns:p14="http://schemas.microsoft.com/office/powerpoint/2010/main" val="1376109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2123658"/>
          </a:xfrm>
          <a:prstGeom prst="rect">
            <a:avLst/>
          </a:prstGeom>
        </p:spPr>
        <p:txBody>
          <a:bodyPr wrap="square">
            <a:spAutoFit/>
          </a:bodyPr>
          <a:lstStyle/>
          <a:p>
            <a:r>
              <a:rPr lang="en-US" sz="4400" dirty="0"/>
              <a:t>Each church existed in the time of John’s writing, and ALSO represents a future church application.</a:t>
            </a:r>
          </a:p>
        </p:txBody>
      </p:sp>
    </p:spTree>
    <p:extLst>
      <p:ext uri="{BB962C8B-B14F-4D97-AF65-F5344CB8AC3E}">
        <p14:creationId xmlns:p14="http://schemas.microsoft.com/office/powerpoint/2010/main" val="156516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7294305"/>
          </a:xfrm>
          <a:prstGeom prst="rect">
            <a:avLst/>
          </a:prstGeom>
        </p:spPr>
        <p:txBody>
          <a:bodyPr wrap="square">
            <a:spAutoFit/>
          </a:bodyPr>
          <a:lstStyle/>
          <a:p>
            <a:pPr marL="285750" lvl="0" indent="-285750">
              <a:buFont typeface="Arial" panose="020B0604020202020204" pitchFamily="34" charset="0"/>
              <a:buChar char="•"/>
            </a:pPr>
            <a:r>
              <a:rPr lang="en-US" sz="4000" dirty="0"/>
              <a:t>Located in most important area of Roman Empire 1-3 centuries</a:t>
            </a:r>
          </a:p>
          <a:p>
            <a:pPr marL="285750" lvl="0" indent="-285750">
              <a:buFont typeface="Arial" panose="020B0604020202020204" pitchFamily="34" charset="0"/>
              <a:buChar char="•"/>
            </a:pPr>
            <a:r>
              <a:rPr lang="en-US" sz="4000" dirty="0"/>
              <a:t>Geography point of east/west meeting point</a:t>
            </a:r>
          </a:p>
          <a:p>
            <a:pPr marL="285750" lvl="0" indent="-285750">
              <a:buFont typeface="Arial" panose="020B0604020202020204" pitchFamily="34" charset="0"/>
              <a:buChar char="•"/>
            </a:pPr>
            <a:r>
              <a:rPr lang="en-US" sz="4000" dirty="0"/>
              <a:t>Extremely rich land, beautiful </a:t>
            </a:r>
            <a:r>
              <a:rPr lang="en-US" sz="4000" dirty="0" smtClean="0"/>
              <a:t>scenery</a:t>
            </a:r>
          </a:p>
          <a:p>
            <a:pPr marL="285750" indent="-285750">
              <a:buFont typeface="Arial" panose="020B0604020202020204" pitchFamily="34" charset="0"/>
              <a:buChar char="•"/>
            </a:pPr>
            <a:r>
              <a:rPr lang="en-US" sz="4000" dirty="0"/>
              <a:t>Made great during the time of Alexander the </a:t>
            </a:r>
            <a:r>
              <a:rPr lang="en-US" sz="4000" dirty="0" smtClean="0"/>
              <a:t>Great</a:t>
            </a:r>
          </a:p>
          <a:p>
            <a:pPr marL="285750" indent="-285750">
              <a:buFont typeface="Arial" panose="020B0604020202020204" pitchFamily="34" charset="0"/>
              <a:buChar char="•"/>
            </a:pPr>
            <a:endParaRPr lang="en-US" sz="4000" dirty="0"/>
          </a:p>
          <a:p>
            <a:r>
              <a:rPr lang="en-US" sz="3200" dirty="0" smtClean="0"/>
              <a:t>Source</a:t>
            </a:r>
            <a:r>
              <a:rPr lang="en-US" sz="3200" dirty="0"/>
              <a:t>:  J. Vernon McGee  </a:t>
            </a:r>
            <a:r>
              <a:rPr lang="en-US" sz="3200" u="sng" dirty="0">
                <a:hlinkClick r:id="rId2"/>
              </a:rPr>
              <a:t>http://ldolphin.org/cleanpages/rev02.html</a:t>
            </a:r>
            <a:endParaRPr lang="en-US" sz="3200" dirty="0"/>
          </a:p>
          <a:p>
            <a:pPr marL="285750" lvl="0" indent="-285750">
              <a:buFont typeface="Arial" panose="020B0604020202020204" pitchFamily="34" charset="0"/>
              <a:buChar char="•"/>
            </a:pPr>
            <a:endParaRPr lang="en-US" sz="4400" dirty="0"/>
          </a:p>
        </p:txBody>
      </p:sp>
    </p:spTree>
    <p:extLst>
      <p:ext uri="{BB962C8B-B14F-4D97-AF65-F5344CB8AC3E}">
        <p14:creationId xmlns:p14="http://schemas.microsoft.com/office/powerpoint/2010/main" val="271898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839200" cy="6186309"/>
          </a:xfrm>
          <a:prstGeom prst="rect">
            <a:avLst/>
          </a:prstGeom>
        </p:spPr>
        <p:txBody>
          <a:bodyPr wrap="square">
            <a:spAutoFit/>
          </a:bodyPr>
          <a:lstStyle/>
          <a:p>
            <a:r>
              <a:rPr lang="en-US" sz="2200" dirty="0"/>
              <a:t>Unto the angel of the church of </a:t>
            </a:r>
            <a:r>
              <a:rPr lang="en-US" sz="2200" b="1" u="sng" dirty="0"/>
              <a:t>Ephesus </a:t>
            </a:r>
            <a:r>
              <a:rPr lang="en-US" sz="2200" dirty="0"/>
              <a:t>write; These things </a:t>
            </a:r>
            <a:r>
              <a:rPr lang="en-US" sz="2200" dirty="0" err="1"/>
              <a:t>saith</a:t>
            </a:r>
            <a:r>
              <a:rPr lang="en-US" sz="2200" dirty="0"/>
              <a:t> he that holds the seven stars in his right hand, who walks in the midst of the seven golden candlesticks;</a:t>
            </a:r>
          </a:p>
          <a:p>
            <a:r>
              <a:rPr lang="en-US" sz="2200" dirty="0"/>
              <a:t>2 I know your works, and your </a:t>
            </a:r>
            <a:r>
              <a:rPr lang="en-US" sz="2200" dirty="0" err="1"/>
              <a:t>labour</a:t>
            </a:r>
            <a:r>
              <a:rPr lang="en-US" sz="2200" dirty="0"/>
              <a:t>, and your patience, and how you cannot bear them which are evil: and you have tried them which say they are apostles, and are not, and have found them liars:</a:t>
            </a:r>
          </a:p>
          <a:p>
            <a:r>
              <a:rPr lang="en-US" sz="2200" dirty="0"/>
              <a:t>3 And have borne, and have patience, and for my name's sake have </a:t>
            </a:r>
            <a:r>
              <a:rPr lang="en-US" sz="2200" dirty="0" err="1"/>
              <a:t>laboured</a:t>
            </a:r>
            <a:r>
              <a:rPr lang="en-US" sz="2200" dirty="0"/>
              <a:t>, and have not fainted.</a:t>
            </a:r>
          </a:p>
          <a:p>
            <a:r>
              <a:rPr lang="en-US" sz="2200" dirty="0"/>
              <a:t>4 Nevertheless I have somewhat against you, because you have left you first love.</a:t>
            </a:r>
          </a:p>
          <a:p>
            <a:r>
              <a:rPr lang="en-US" sz="2200" dirty="0"/>
              <a:t>5 Remember therefore from whence you art fallen, and repent, and do the first works; or else I will come unto you quickly, and will remove you candlestick out of his place, except you repent.</a:t>
            </a:r>
          </a:p>
          <a:p>
            <a:r>
              <a:rPr lang="en-US" sz="2200" dirty="0"/>
              <a:t>6 But this you have, that you hate the deeds of the </a:t>
            </a:r>
            <a:r>
              <a:rPr lang="en-US" sz="2200" dirty="0" err="1"/>
              <a:t>Nicolaitans</a:t>
            </a:r>
            <a:r>
              <a:rPr lang="en-US" sz="2200" dirty="0"/>
              <a:t>, which I also hate.</a:t>
            </a:r>
          </a:p>
          <a:p>
            <a:r>
              <a:rPr lang="en-US" sz="2200" dirty="0"/>
              <a:t>7 He that has an ear, let him hear what the Spirit </a:t>
            </a:r>
            <a:r>
              <a:rPr lang="en-US" sz="2200" dirty="0" err="1"/>
              <a:t>saith</a:t>
            </a:r>
            <a:r>
              <a:rPr lang="en-US" sz="2200" dirty="0"/>
              <a:t> unto the churches; To him that overcomes will I give to eat of the tree of life, which is in the midst of the paradise of God.</a:t>
            </a:r>
          </a:p>
        </p:txBody>
      </p:sp>
    </p:spTree>
    <p:extLst>
      <p:ext uri="{BB962C8B-B14F-4D97-AF65-F5344CB8AC3E}">
        <p14:creationId xmlns:p14="http://schemas.microsoft.com/office/powerpoint/2010/main" val="227524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308"/>
            <a:ext cx="8382000" cy="6063198"/>
          </a:xfrm>
          <a:prstGeom prst="rect">
            <a:avLst/>
          </a:prstGeom>
        </p:spPr>
        <p:txBody>
          <a:bodyPr wrap="square">
            <a:spAutoFit/>
          </a:bodyPr>
          <a:lstStyle/>
          <a:p>
            <a:pPr algn="ctr"/>
            <a:r>
              <a:rPr lang="en-US" sz="2800" dirty="0"/>
              <a:t>EPHESUS	“desirable”</a:t>
            </a:r>
          </a:p>
          <a:p>
            <a:r>
              <a:rPr lang="en-US" sz="2400" dirty="0"/>
              <a:t> </a:t>
            </a:r>
          </a:p>
          <a:p>
            <a:pPr marL="285750" lvl="0" indent="-285750">
              <a:buFont typeface="Arial" panose="020B0604020202020204" pitchFamily="34" charset="0"/>
              <a:buChar char="•"/>
            </a:pPr>
            <a:r>
              <a:rPr lang="en-US" sz="2400" dirty="0"/>
              <a:t>Represents the “apostolic church”</a:t>
            </a:r>
          </a:p>
          <a:p>
            <a:pPr marL="285750" lvl="0" indent="-285750">
              <a:buFont typeface="Arial" panose="020B0604020202020204" pitchFamily="34" charset="0"/>
              <a:buChar char="•"/>
            </a:pPr>
            <a:r>
              <a:rPr lang="en-US" sz="2400" dirty="0"/>
              <a:t>Time period:  first century A.D.</a:t>
            </a:r>
          </a:p>
          <a:p>
            <a:pPr marL="285750" lvl="0" indent="-285750">
              <a:buFont typeface="Arial" panose="020B0604020202020204" pitchFamily="34" charset="0"/>
              <a:buChar char="•"/>
            </a:pPr>
            <a:r>
              <a:rPr lang="en-US" sz="2400" dirty="0"/>
              <a:t>Chief city of the province of Asia</a:t>
            </a:r>
          </a:p>
          <a:p>
            <a:pPr marL="285750" lvl="0" indent="-285750">
              <a:buFont typeface="Arial" panose="020B0604020202020204" pitchFamily="34" charset="0"/>
              <a:buChar char="•"/>
            </a:pPr>
            <a:r>
              <a:rPr lang="en-US" sz="2400" dirty="0"/>
              <a:t>Population about 200,000</a:t>
            </a:r>
          </a:p>
          <a:p>
            <a:pPr marL="285750" lvl="0" indent="-285750">
              <a:buFont typeface="Arial" panose="020B0604020202020204" pitchFamily="34" charset="0"/>
              <a:buChar char="•"/>
            </a:pPr>
            <a:r>
              <a:rPr lang="en-US" sz="2400" dirty="0"/>
              <a:t>Beautiful city, called “Vanity Fair of Asia” and the “Light of Asia”</a:t>
            </a:r>
          </a:p>
          <a:p>
            <a:pPr marL="285750" lvl="0" indent="-285750">
              <a:buFont typeface="Arial" panose="020B0604020202020204" pitchFamily="34" charset="0"/>
              <a:buChar char="•"/>
            </a:pPr>
            <a:r>
              <a:rPr lang="en-US" sz="2400" dirty="0"/>
              <a:t>Religious and commercial center of entire area, influenced both East and West Europe and Asia</a:t>
            </a:r>
          </a:p>
          <a:p>
            <a:pPr marL="285750" lvl="0" indent="-285750">
              <a:buFont typeface="Arial" panose="020B0604020202020204" pitchFamily="34" charset="0"/>
              <a:buChar char="•"/>
            </a:pPr>
            <a:r>
              <a:rPr lang="en-US" sz="2400" dirty="0"/>
              <a:t>Harbor Boulevard, all white marble</a:t>
            </a:r>
          </a:p>
          <a:p>
            <a:pPr marL="285750" lvl="0" indent="-285750">
              <a:buFont typeface="Arial" panose="020B0604020202020204" pitchFamily="34" charset="0"/>
              <a:buChar char="•"/>
            </a:pPr>
            <a:r>
              <a:rPr lang="en-US" sz="2400" dirty="0"/>
              <a:t>20,000 seat theater</a:t>
            </a:r>
          </a:p>
          <a:p>
            <a:pPr marL="285750" lvl="0" indent="-285750">
              <a:buFont typeface="Arial" panose="020B0604020202020204" pitchFamily="34" charset="0"/>
              <a:buChar char="•"/>
            </a:pPr>
            <a:r>
              <a:rPr lang="en-US" sz="2400" dirty="0"/>
              <a:t>100,000 seat amphitheater</a:t>
            </a:r>
          </a:p>
          <a:p>
            <a:pPr marL="285750" lvl="0" indent="-285750">
              <a:buFont typeface="Arial" panose="020B0604020202020204" pitchFamily="34" charset="0"/>
              <a:buChar char="•"/>
            </a:pPr>
            <a:r>
              <a:rPr lang="en-US" sz="2400" dirty="0"/>
              <a:t>Up to two million gathered in Ephesus at given times</a:t>
            </a:r>
          </a:p>
          <a:p>
            <a:pPr marL="285750" lvl="0" indent="-285750">
              <a:buFont typeface="Arial" panose="020B0604020202020204" pitchFamily="34" charset="0"/>
              <a:buChar char="•"/>
            </a:pPr>
            <a:r>
              <a:rPr lang="en-US" sz="2400" dirty="0"/>
              <a:t>Paul’s ministered here, considered the place of his greatest ministry by some</a:t>
            </a:r>
          </a:p>
          <a:p>
            <a:pPr marL="285750" lvl="0" indent="-285750">
              <a:buFont typeface="Arial" panose="020B0604020202020204" pitchFamily="34" charset="0"/>
              <a:buChar char="•"/>
            </a:pPr>
            <a:r>
              <a:rPr lang="en-US" sz="2400" dirty="0"/>
              <a:t>John pastored here</a:t>
            </a:r>
          </a:p>
        </p:txBody>
      </p:sp>
    </p:spTree>
    <p:extLst>
      <p:ext uri="{BB962C8B-B14F-4D97-AF65-F5344CB8AC3E}">
        <p14:creationId xmlns:p14="http://schemas.microsoft.com/office/powerpoint/2010/main" val="41004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7168"/>
            <a:ext cx="7162800" cy="5755422"/>
          </a:xfrm>
          <a:prstGeom prst="rect">
            <a:avLst/>
          </a:prstGeom>
        </p:spPr>
        <p:txBody>
          <a:bodyPr wrap="square">
            <a:spAutoFit/>
          </a:bodyPr>
          <a:lstStyle/>
          <a:p>
            <a:r>
              <a:rPr lang="en-US" sz="3200" dirty="0" err="1"/>
              <a:t>Ekklesia</a:t>
            </a:r>
            <a:r>
              <a:rPr lang="en-US" sz="3200" dirty="0"/>
              <a:t>		 (</a:t>
            </a:r>
            <a:r>
              <a:rPr lang="en-US" sz="3200" dirty="0" err="1"/>
              <a:t>ek</a:t>
            </a:r>
            <a:r>
              <a:rPr lang="en-US" sz="3200" dirty="0"/>
              <a:t>-</a:t>
            </a:r>
            <a:r>
              <a:rPr lang="en-US" sz="3200" dirty="0" err="1"/>
              <a:t>klay</a:t>
            </a:r>
            <a:r>
              <a:rPr lang="en-US" sz="3200" dirty="0"/>
              <a:t>-see'-ah</a:t>
            </a:r>
            <a:r>
              <a:rPr lang="en-US" sz="3200" dirty="0" smtClean="0"/>
              <a:t>);</a:t>
            </a:r>
          </a:p>
          <a:p>
            <a:endParaRPr lang="en-US" sz="3200" dirty="0"/>
          </a:p>
          <a:p>
            <a:r>
              <a:rPr lang="en-US" sz="3200" dirty="0"/>
              <a:t>from a compound of NT:1537 and a derivative of NT:2564; </a:t>
            </a:r>
            <a:endParaRPr lang="en-US" sz="3200" dirty="0" smtClean="0"/>
          </a:p>
          <a:p>
            <a:endParaRPr lang="en-US" sz="3200" b="1" dirty="0"/>
          </a:p>
          <a:p>
            <a:r>
              <a:rPr lang="en-US" sz="3200" b="1" dirty="0" smtClean="0"/>
              <a:t>a </a:t>
            </a:r>
            <a:r>
              <a:rPr lang="en-US" sz="3200" b="1" dirty="0"/>
              <a:t>calling out</a:t>
            </a:r>
            <a:endParaRPr lang="en-US" sz="3200" dirty="0"/>
          </a:p>
          <a:p>
            <a:r>
              <a:rPr lang="en-US" sz="3200" dirty="0"/>
              <a:t>“called out ones</a:t>
            </a:r>
            <a:r>
              <a:rPr lang="en-US" sz="3200" dirty="0" smtClean="0"/>
              <a:t>”</a:t>
            </a:r>
          </a:p>
          <a:p>
            <a:endParaRPr lang="en-US" dirty="0"/>
          </a:p>
          <a:p>
            <a:endParaRPr lang="en-US" dirty="0" smtClean="0"/>
          </a:p>
          <a:p>
            <a:endParaRPr lang="en-US" dirty="0"/>
          </a:p>
          <a:p>
            <a:endParaRPr lang="en-US" dirty="0" smtClean="0"/>
          </a:p>
          <a:p>
            <a:endParaRPr lang="en-US" dirty="0"/>
          </a:p>
          <a:p>
            <a:r>
              <a:rPr lang="en-US" dirty="0"/>
              <a:t>(</a:t>
            </a:r>
            <a:r>
              <a:rPr lang="en-US" dirty="0" err="1"/>
              <a:t>Biblesoft's</a:t>
            </a:r>
            <a:r>
              <a:rPr lang="en-US" dirty="0"/>
              <a:t> New Exhaustive Strong's Numbers and Concordance with Expanded Greek-Hebrew Dictionary. Copyright © 1994, 2003, 2006 </a:t>
            </a:r>
            <a:r>
              <a:rPr lang="en-US" dirty="0" err="1"/>
              <a:t>Biblesoft</a:t>
            </a:r>
            <a:r>
              <a:rPr lang="en-US" dirty="0"/>
              <a:t>, Inc. and International Bible Translators, Inc.)</a:t>
            </a:r>
          </a:p>
        </p:txBody>
      </p:sp>
    </p:spTree>
    <p:extLst>
      <p:ext uri="{BB962C8B-B14F-4D97-AF65-F5344CB8AC3E}">
        <p14:creationId xmlns:p14="http://schemas.microsoft.com/office/powerpoint/2010/main" val="319636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 y="0"/>
            <a:ext cx="9144000" cy="6986528"/>
          </a:xfrm>
          <a:prstGeom prst="rect">
            <a:avLst/>
          </a:prstGeom>
        </p:spPr>
        <p:txBody>
          <a:bodyPr wrap="square">
            <a:spAutoFit/>
          </a:bodyPr>
          <a:lstStyle/>
          <a:p>
            <a:pPr marL="285750" lvl="0" indent="-285750">
              <a:buFont typeface="Arial" panose="020B0604020202020204" pitchFamily="34" charset="0"/>
              <a:buChar char="•"/>
            </a:pPr>
            <a:r>
              <a:rPr lang="en-US" sz="2800" dirty="0"/>
              <a:t>City formed around temple of Diana</a:t>
            </a:r>
          </a:p>
          <a:p>
            <a:pPr marL="285750" lvl="0" indent="-285750">
              <a:buFont typeface="Arial" panose="020B0604020202020204" pitchFamily="34" charset="0"/>
              <a:buChar char="•"/>
            </a:pPr>
            <a:r>
              <a:rPr lang="en-US" sz="2800" dirty="0"/>
              <a:t>Seat of Diana was in this city, (considered the “mother of gods”, goddess of fertility)</a:t>
            </a:r>
          </a:p>
          <a:p>
            <a:pPr marL="285750" lvl="0" indent="-285750">
              <a:buFont typeface="Arial" panose="020B0604020202020204" pitchFamily="34" charset="0"/>
              <a:buChar char="•"/>
            </a:pPr>
            <a:r>
              <a:rPr lang="en-US" sz="2800" dirty="0"/>
              <a:t>Temple of Diana later known as one of the wonders of the ancient world</a:t>
            </a:r>
          </a:p>
          <a:p>
            <a:pPr marL="285750" lvl="0" indent="-285750">
              <a:buFont typeface="Arial" panose="020B0604020202020204" pitchFamily="34" charset="0"/>
              <a:buChar char="•"/>
            </a:pPr>
            <a:r>
              <a:rPr lang="en-US" sz="2800" dirty="0"/>
              <a:t>Largest Greek temple ever constructed</a:t>
            </a:r>
          </a:p>
          <a:p>
            <a:pPr marL="285750" lvl="0" indent="-285750">
              <a:buFont typeface="Arial" panose="020B0604020202020204" pitchFamily="34" charset="0"/>
              <a:buChar char="•"/>
            </a:pPr>
            <a:r>
              <a:rPr lang="en-US" sz="2800" dirty="0"/>
              <a:t>100+ columns 56-feet high, 36 were hand-carved</a:t>
            </a:r>
          </a:p>
          <a:p>
            <a:pPr marL="285750" lvl="0" indent="-285750">
              <a:buFont typeface="Arial" panose="020B0604020202020204" pitchFamily="34" charset="0"/>
              <a:buChar char="•"/>
            </a:pPr>
            <a:r>
              <a:rPr lang="en-US" sz="2800" dirty="0"/>
              <a:t>Doors:  cypress wood, columns &amp; walls:  </a:t>
            </a:r>
            <a:r>
              <a:rPr lang="en-US" sz="2800" dirty="0" err="1"/>
              <a:t>Parian</a:t>
            </a:r>
            <a:r>
              <a:rPr lang="en-US" sz="2800" dirty="0"/>
              <a:t> marble, staircase: carved from one vine from Cyprus</a:t>
            </a:r>
          </a:p>
          <a:p>
            <a:pPr marL="285750" lvl="0" indent="-285750">
              <a:buFont typeface="Arial" panose="020B0604020202020204" pitchFamily="34" charset="0"/>
              <a:buChar char="•"/>
            </a:pPr>
            <a:r>
              <a:rPr lang="en-US" sz="2800" dirty="0"/>
              <a:t>Wealthy, prosperous city</a:t>
            </a:r>
          </a:p>
          <a:p>
            <a:pPr marL="285750" lvl="0" indent="-285750">
              <a:buFont typeface="Arial" panose="020B0604020202020204" pitchFamily="34" charset="0"/>
              <a:buChar char="•"/>
            </a:pPr>
            <a:r>
              <a:rPr lang="en-US" sz="2800" dirty="0"/>
              <a:t>Temple served as the bank of Asia, depository of vast sums of money</a:t>
            </a:r>
          </a:p>
          <a:p>
            <a:pPr marL="285750" lvl="0" indent="-285750">
              <a:buFont typeface="Arial" panose="020B0604020202020204" pitchFamily="34" charset="0"/>
              <a:buChar char="•"/>
            </a:pPr>
            <a:r>
              <a:rPr lang="en-US" sz="2800" dirty="0"/>
              <a:t>Art gallery displayed masterpieces</a:t>
            </a:r>
          </a:p>
          <a:p>
            <a:pPr marL="285750" lvl="0" indent="-285750">
              <a:buFont typeface="Arial" panose="020B0604020202020204" pitchFamily="34" charset="0"/>
              <a:buChar char="•"/>
            </a:pPr>
            <a:r>
              <a:rPr lang="en-US" sz="2800" dirty="0"/>
              <a:t>Diana’s temple was FOUR TIMES larger than the Parthenon at Athens</a:t>
            </a:r>
          </a:p>
          <a:p>
            <a:pPr marL="285750" lvl="0" indent="-285750">
              <a:buFont typeface="Arial" panose="020B0604020202020204" pitchFamily="34" charset="0"/>
              <a:buChar char="•"/>
            </a:pPr>
            <a:r>
              <a:rPr lang="en-US" sz="2800" dirty="0"/>
              <a:t>Temple destroyed by Goths in A.D. 256</a:t>
            </a:r>
          </a:p>
        </p:txBody>
      </p:sp>
    </p:spTree>
    <p:extLst>
      <p:ext uri="{BB962C8B-B14F-4D97-AF65-F5344CB8AC3E}">
        <p14:creationId xmlns:p14="http://schemas.microsoft.com/office/powerpoint/2010/main" val="11351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5089"/>
            <a:ext cx="8382000" cy="6370975"/>
          </a:xfrm>
          <a:prstGeom prst="rect">
            <a:avLst/>
          </a:prstGeom>
        </p:spPr>
        <p:txBody>
          <a:bodyPr wrap="square">
            <a:spAutoFit/>
          </a:bodyPr>
          <a:lstStyle/>
          <a:p>
            <a:r>
              <a:rPr lang="en-US" sz="2400" b="1" u="sng" dirty="0" smtClean="0"/>
              <a:t>EPHESUS</a:t>
            </a:r>
            <a:r>
              <a:rPr lang="en-US" sz="2400" dirty="0" smtClean="0"/>
              <a:t>:  “First” </a:t>
            </a:r>
            <a:r>
              <a:rPr lang="en-US" sz="2400" dirty="0"/>
              <a:t>or </a:t>
            </a:r>
            <a:r>
              <a:rPr lang="en-US" sz="2400" dirty="0" smtClean="0"/>
              <a:t>“Desirable”</a:t>
            </a:r>
            <a:endParaRPr lang="en-US" sz="2400" dirty="0"/>
          </a:p>
          <a:p>
            <a:endParaRPr lang="en-US" sz="2400" dirty="0" smtClean="0"/>
          </a:p>
          <a:p>
            <a:r>
              <a:rPr lang="en-US" sz="2400" b="1" u="sng" dirty="0" smtClean="0"/>
              <a:t>Character/Commendation</a:t>
            </a:r>
            <a:r>
              <a:rPr lang="en-US" sz="2400" dirty="0"/>
              <a:t>:  </a:t>
            </a:r>
            <a:r>
              <a:rPr lang="en-US" sz="2400" dirty="0" smtClean="0"/>
              <a:t> </a:t>
            </a:r>
            <a:r>
              <a:rPr lang="en-US" sz="2400" dirty="0" err="1"/>
              <a:t>labour</a:t>
            </a:r>
            <a:r>
              <a:rPr lang="en-US" sz="2400" dirty="0"/>
              <a:t>, patience, intolerance of evil, tested and tried false apostles, calling them liars, labored with patience and endurance for Christ, did not faint or give up; hate the deeds of the </a:t>
            </a:r>
            <a:r>
              <a:rPr lang="en-US" sz="2400" dirty="0" err="1"/>
              <a:t>Nicolaitans</a:t>
            </a:r>
            <a:endParaRPr lang="en-US" sz="2400" dirty="0"/>
          </a:p>
          <a:p>
            <a:r>
              <a:rPr lang="en-US" sz="2400" dirty="0"/>
              <a:t> </a:t>
            </a:r>
          </a:p>
          <a:p>
            <a:r>
              <a:rPr lang="en-US" sz="2400" b="1" u="sng" dirty="0"/>
              <a:t>Reproof</a:t>
            </a:r>
            <a:r>
              <a:rPr lang="en-US" sz="2400" dirty="0"/>
              <a:t>:  Left your first love</a:t>
            </a:r>
          </a:p>
          <a:p>
            <a:r>
              <a:rPr lang="en-US" sz="2400" dirty="0"/>
              <a:t> </a:t>
            </a:r>
          </a:p>
          <a:p>
            <a:r>
              <a:rPr lang="en-US" sz="2400" b="1" u="sng" dirty="0"/>
              <a:t>Counsel</a:t>
            </a:r>
            <a:r>
              <a:rPr lang="en-US" sz="2400" dirty="0"/>
              <a:t>:  REPENT, do again your first works</a:t>
            </a:r>
          </a:p>
          <a:p>
            <a:endParaRPr lang="en-US" sz="2400" dirty="0" smtClean="0"/>
          </a:p>
          <a:p>
            <a:r>
              <a:rPr lang="en-US" sz="2400" b="1" u="sng" dirty="0" smtClean="0"/>
              <a:t>Warning</a:t>
            </a:r>
            <a:r>
              <a:rPr lang="en-US" sz="2400" dirty="0"/>
              <a:t>:  will remove your candlestick!  [church]</a:t>
            </a:r>
          </a:p>
          <a:p>
            <a:endParaRPr lang="en-US" sz="2400" dirty="0" smtClean="0"/>
          </a:p>
          <a:p>
            <a:r>
              <a:rPr lang="en-US" sz="2400" b="1" u="sng" dirty="0" smtClean="0"/>
              <a:t>Reward </a:t>
            </a:r>
            <a:r>
              <a:rPr lang="en-US" sz="2400" b="1" u="sng" dirty="0"/>
              <a:t>for overcomers</a:t>
            </a:r>
            <a:r>
              <a:rPr lang="en-US" sz="2400" dirty="0"/>
              <a:t>:  eat of the tree of </a:t>
            </a:r>
            <a:r>
              <a:rPr lang="en-US" sz="2400" dirty="0" smtClean="0"/>
              <a:t>Life</a:t>
            </a:r>
          </a:p>
          <a:p>
            <a:endParaRPr lang="en-US" sz="2400" dirty="0"/>
          </a:p>
          <a:p>
            <a:r>
              <a:rPr lang="en-US" sz="2400" b="1" u="sng" dirty="0"/>
              <a:t>Time period represented</a:t>
            </a:r>
            <a:r>
              <a:rPr lang="en-US" sz="2400" dirty="0"/>
              <a:t>:  first century A.D.  [32 A.D.-100 A.D.]</a:t>
            </a:r>
          </a:p>
        </p:txBody>
      </p:sp>
    </p:spTree>
    <p:extLst>
      <p:ext uri="{BB962C8B-B14F-4D97-AF65-F5344CB8AC3E}">
        <p14:creationId xmlns:p14="http://schemas.microsoft.com/office/powerpoint/2010/main" val="273894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6124754"/>
          </a:xfrm>
          <a:prstGeom prst="rect">
            <a:avLst/>
          </a:prstGeom>
        </p:spPr>
        <p:txBody>
          <a:bodyPr wrap="square">
            <a:spAutoFit/>
          </a:bodyPr>
          <a:lstStyle/>
          <a:p>
            <a:r>
              <a:rPr lang="en-US" sz="2800" dirty="0"/>
              <a:t>8 And unto the angel of the church in </a:t>
            </a:r>
            <a:r>
              <a:rPr lang="en-US" sz="2800" b="1" u="sng" dirty="0"/>
              <a:t>Smyrna</a:t>
            </a:r>
            <a:r>
              <a:rPr lang="en-US" sz="2800" dirty="0"/>
              <a:t> write; These things </a:t>
            </a:r>
            <a:r>
              <a:rPr lang="en-US" sz="2800" dirty="0" err="1"/>
              <a:t>saith</a:t>
            </a:r>
            <a:r>
              <a:rPr lang="en-US" sz="2800" dirty="0"/>
              <a:t> the first and the last, which was dead, and is alive;</a:t>
            </a:r>
          </a:p>
          <a:p>
            <a:r>
              <a:rPr lang="en-US" sz="2800" dirty="0"/>
              <a:t>9 I know you works, and tribulation, and poverty, (but you are rich) and I know the blasphemy of them which say they are Jews, and are not, but are the synagogue of Satan.</a:t>
            </a:r>
          </a:p>
          <a:p>
            <a:r>
              <a:rPr lang="en-US" sz="2800" dirty="0"/>
              <a:t>10 Fear none of those things which you shall suffer: behold, the devil shall cast some of you into prison, that you may be tried; and you shall have tribulation ten days: be faithful unto death, and I will give you a crown of life.</a:t>
            </a:r>
          </a:p>
          <a:p>
            <a:r>
              <a:rPr lang="en-US" sz="2800" dirty="0"/>
              <a:t>11 He that has an ear, let him hear what the Spirit </a:t>
            </a:r>
            <a:r>
              <a:rPr lang="en-US" sz="2800" dirty="0" err="1"/>
              <a:t>saith</a:t>
            </a:r>
            <a:r>
              <a:rPr lang="en-US" sz="2800" dirty="0"/>
              <a:t> unto the churches; He that overcomes shall not be hurt of the second death.</a:t>
            </a:r>
          </a:p>
        </p:txBody>
      </p:sp>
    </p:spTree>
    <p:extLst>
      <p:ext uri="{BB962C8B-B14F-4D97-AF65-F5344CB8AC3E}">
        <p14:creationId xmlns:p14="http://schemas.microsoft.com/office/powerpoint/2010/main" val="67237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99"/>
            <a:ext cx="8839200" cy="6124754"/>
          </a:xfrm>
          <a:prstGeom prst="rect">
            <a:avLst/>
          </a:prstGeom>
        </p:spPr>
        <p:txBody>
          <a:bodyPr wrap="square">
            <a:spAutoFit/>
          </a:bodyPr>
          <a:lstStyle/>
          <a:p>
            <a:pPr algn="ctr"/>
            <a:r>
              <a:rPr lang="en-US" sz="2800" b="1" dirty="0"/>
              <a:t>SMYRNA	“myrrh”</a:t>
            </a:r>
            <a:endParaRPr lang="en-US" sz="2800" dirty="0"/>
          </a:p>
          <a:p>
            <a:pPr marL="285750" lvl="0" indent="-285750">
              <a:buFont typeface="Arial" panose="020B0604020202020204" pitchFamily="34" charset="0"/>
              <a:buChar char="•"/>
            </a:pPr>
            <a:r>
              <a:rPr lang="en-US" sz="2800" dirty="0"/>
              <a:t>Represents the martyred church</a:t>
            </a:r>
          </a:p>
          <a:p>
            <a:pPr marL="285750" lvl="0" indent="-285750">
              <a:buFont typeface="Arial" panose="020B0604020202020204" pitchFamily="34" charset="0"/>
              <a:buChar char="•"/>
            </a:pPr>
            <a:r>
              <a:rPr lang="en-US" sz="2800" dirty="0"/>
              <a:t>Modern day city:  Izmir, Turkey</a:t>
            </a:r>
          </a:p>
          <a:p>
            <a:pPr marL="285750" lvl="0" indent="-285750">
              <a:buFont typeface="Arial" panose="020B0604020202020204" pitchFamily="34" charset="0"/>
              <a:buChar char="•"/>
            </a:pPr>
            <a:r>
              <a:rPr lang="en-US" sz="2800" dirty="0"/>
              <a:t>Continuously inhabited since its founding</a:t>
            </a:r>
          </a:p>
          <a:p>
            <a:pPr marL="285750" lvl="0" indent="-285750">
              <a:buFont typeface="Arial" panose="020B0604020202020204" pitchFamily="34" charset="0"/>
              <a:buChar char="•"/>
            </a:pPr>
            <a:r>
              <a:rPr lang="en-US" sz="2800" dirty="0"/>
              <a:t>Commercial center, large population</a:t>
            </a:r>
          </a:p>
          <a:p>
            <a:pPr marL="285750" lvl="0" indent="-285750">
              <a:buFont typeface="Arial" panose="020B0604020202020204" pitchFamily="34" charset="0"/>
              <a:buChar char="•"/>
            </a:pPr>
            <a:r>
              <a:rPr lang="en-US" sz="2800" dirty="0"/>
              <a:t>Beautiful harbor, lovely city, called a “flower, an ornament, the crown of Asia”</a:t>
            </a:r>
          </a:p>
          <a:p>
            <a:pPr marL="285750" lvl="0" indent="-285750">
              <a:buFont typeface="Arial" panose="020B0604020202020204" pitchFamily="34" charset="0"/>
              <a:buChar char="•"/>
            </a:pPr>
            <a:r>
              <a:rPr lang="en-US" sz="2800" dirty="0"/>
              <a:t>Acropolis located on Mount </a:t>
            </a:r>
            <a:r>
              <a:rPr lang="en-US" sz="2800" dirty="0" err="1"/>
              <a:t>Pagos</a:t>
            </a:r>
            <a:endParaRPr lang="en-US" sz="2800" dirty="0"/>
          </a:p>
          <a:p>
            <a:pPr marL="285750" lvl="0" indent="-285750">
              <a:buFont typeface="Arial" panose="020B0604020202020204" pitchFamily="34" charset="0"/>
              <a:buChar char="•"/>
            </a:pPr>
            <a:r>
              <a:rPr lang="en-US" sz="2800" dirty="0"/>
              <a:t>Acropolis encircled with flowers, hedge, and myrtle trees</a:t>
            </a:r>
          </a:p>
          <a:p>
            <a:pPr marL="285750" lvl="0" indent="-285750">
              <a:buFont typeface="Arial" panose="020B0604020202020204" pitchFamily="34" charset="0"/>
              <a:buChar char="•"/>
            </a:pPr>
            <a:r>
              <a:rPr lang="en-US" sz="2800" dirty="0"/>
              <a:t>Temples to:  Zeus, Cybele (Diana), </a:t>
            </a:r>
            <a:r>
              <a:rPr lang="en-US" sz="2800" dirty="0" err="1"/>
              <a:t>Aprhodite</a:t>
            </a:r>
            <a:r>
              <a:rPr lang="en-US" sz="2800" dirty="0"/>
              <a:t>, Apollo, Aesculapius</a:t>
            </a:r>
          </a:p>
          <a:p>
            <a:pPr marL="285750" lvl="0" indent="-285750">
              <a:buFont typeface="Arial" panose="020B0604020202020204" pitchFamily="34" charset="0"/>
              <a:buChar char="•"/>
            </a:pPr>
            <a:r>
              <a:rPr lang="en-US" sz="2800" dirty="0"/>
              <a:t>Shrine to goddess Nemesis</a:t>
            </a:r>
          </a:p>
          <a:p>
            <a:pPr marL="285750" lvl="0" indent="-285750">
              <a:buFont typeface="Arial" panose="020B0604020202020204" pitchFamily="34" charset="0"/>
              <a:buChar char="•"/>
            </a:pPr>
            <a:r>
              <a:rPr lang="en-US" sz="2800" dirty="0"/>
              <a:t>Theater, </a:t>
            </a:r>
            <a:r>
              <a:rPr lang="en-US" sz="2800" dirty="0" err="1"/>
              <a:t>Odeum</a:t>
            </a:r>
            <a:r>
              <a:rPr lang="en-US" sz="2800" dirty="0"/>
              <a:t> (music center), considered home of music, Stadium where Polycarp was martyred</a:t>
            </a:r>
          </a:p>
        </p:txBody>
      </p:sp>
    </p:spTree>
    <p:extLst>
      <p:ext uri="{BB962C8B-B14F-4D97-AF65-F5344CB8AC3E}">
        <p14:creationId xmlns:p14="http://schemas.microsoft.com/office/powerpoint/2010/main" val="271810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5632311"/>
          </a:xfrm>
          <a:prstGeom prst="rect">
            <a:avLst/>
          </a:prstGeom>
        </p:spPr>
        <p:txBody>
          <a:bodyPr wrap="square">
            <a:spAutoFit/>
          </a:bodyPr>
          <a:lstStyle/>
          <a:p>
            <a:r>
              <a:rPr lang="en-US" sz="3000" dirty="0"/>
              <a:t>Nero: 64-68 (Paul was beheaded under his reign) </a:t>
            </a:r>
          </a:p>
          <a:p>
            <a:r>
              <a:rPr lang="en-US" sz="3000" dirty="0"/>
              <a:t>Domitian: 95-96 (John was exiled during that period) </a:t>
            </a:r>
          </a:p>
          <a:p>
            <a:r>
              <a:rPr lang="en-US" sz="3000" dirty="0"/>
              <a:t>Trajan: 104-117 (Ignatius was burned at the stake) </a:t>
            </a:r>
          </a:p>
          <a:p>
            <a:r>
              <a:rPr lang="en-US" sz="3000" dirty="0"/>
              <a:t>Marcus Aurelius: 161-180 (Polycarp was martyred) </a:t>
            </a:r>
          </a:p>
          <a:p>
            <a:r>
              <a:rPr lang="en-US" sz="3000" dirty="0"/>
              <a:t>Severus: 200-211 </a:t>
            </a:r>
            <a:endParaRPr lang="en-US" sz="3000" dirty="0" smtClean="0"/>
          </a:p>
          <a:p>
            <a:r>
              <a:rPr lang="en-US" sz="3000" dirty="0" err="1" smtClean="0"/>
              <a:t>Maximinius</a:t>
            </a:r>
            <a:r>
              <a:rPr lang="en-US" sz="3000" dirty="0"/>
              <a:t>: 235-237 </a:t>
            </a:r>
            <a:endParaRPr lang="en-US" sz="3000" dirty="0" smtClean="0"/>
          </a:p>
          <a:p>
            <a:r>
              <a:rPr lang="en-US" sz="3000" dirty="0" smtClean="0"/>
              <a:t>Decius</a:t>
            </a:r>
            <a:r>
              <a:rPr lang="en-US" sz="3000" dirty="0"/>
              <a:t>: 250-253 </a:t>
            </a:r>
          </a:p>
          <a:p>
            <a:r>
              <a:rPr lang="en-US" sz="3000" dirty="0"/>
              <a:t>Valerian: 257 -260 </a:t>
            </a:r>
          </a:p>
          <a:p>
            <a:r>
              <a:rPr lang="en-US" sz="3000" dirty="0"/>
              <a:t>Aurelian: 270-275 </a:t>
            </a:r>
          </a:p>
          <a:p>
            <a:r>
              <a:rPr lang="en-US" sz="3000" dirty="0"/>
              <a:t>Diocletian: 303-313 (the worst emperor of all).</a:t>
            </a:r>
          </a:p>
        </p:txBody>
      </p:sp>
    </p:spTree>
    <p:extLst>
      <p:ext uri="{BB962C8B-B14F-4D97-AF65-F5344CB8AC3E}">
        <p14:creationId xmlns:p14="http://schemas.microsoft.com/office/powerpoint/2010/main" val="363226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312" y="228600"/>
            <a:ext cx="8686800" cy="5632311"/>
          </a:xfrm>
          <a:prstGeom prst="rect">
            <a:avLst/>
          </a:prstGeom>
        </p:spPr>
        <p:txBody>
          <a:bodyPr wrap="square">
            <a:spAutoFit/>
          </a:bodyPr>
          <a:lstStyle/>
          <a:p>
            <a:r>
              <a:rPr lang="en-US" sz="2400" b="1" u="sng" dirty="0"/>
              <a:t>SMYRNA</a:t>
            </a:r>
            <a:r>
              <a:rPr lang="en-US" sz="2400" dirty="0"/>
              <a:t>:  Myrrh, “sweet-smelling”  &lt;an aroma of sacrifice&gt;</a:t>
            </a:r>
          </a:p>
          <a:p>
            <a:endParaRPr lang="en-US" sz="2400" b="1" u="sng" dirty="0" smtClean="0"/>
          </a:p>
          <a:p>
            <a:r>
              <a:rPr lang="en-US" sz="2400" b="1" u="sng" dirty="0" smtClean="0"/>
              <a:t>Character/Commendation</a:t>
            </a:r>
            <a:r>
              <a:rPr lang="en-US" sz="2400" dirty="0"/>
              <a:t>:  works, tribulation, and poverty, (but you are rich) and I know the blasphemy of them which say they are Jews, and are not, but are the synagogue of Satan.</a:t>
            </a:r>
          </a:p>
          <a:p>
            <a:r>
              <a:rPr lang="en-US" sz="2400" dirty="0"/>
              <a:t> </a:t>
            </a:r>
          </a:p>
          <a:p>
            <a:r>
              <a:rPr lang="en-US" sz="2400" b="1" u="sng" dirty="0"/>
              <a:t>Reproof</a:t>
            </a:r>
            <a:r>
              <a:rPr lang="en-US" sz="2400" dirty="0"/>
              <a:t>:  NONE</a:t>
            </a:r>
          </a:p>
          <a:p>
            <a:r>
              <a:rPr lang="en-US" sz="2400" dirty="0"/>
              <a:t> </a:t>
            </a:r>
          </a:p>
          <a:p>
            <a:r>
              <a:rPr lang="en-US" sz="2400" b="1" u="sng" dirty="0"/>
              <a:t>Counsel</a:t>
            </a:r>
            <a:r>
              <a:rPr lang="en-US" sz="2400" dirty="0"/>
              <a:t>:  Be faithful unto death</a:t>
            </a:r>
          </a:p>
          <a:p>
            <a:endParaRPr lang="en-US" sz="2400" b="1" u="sng" dirty="0" smtClean="0"/>
          </a:p>
          <a:p>
            <a:r>
              <a:rPr lang="en-US" sz="2400" b="1" u="sng" dirty="0" smtClean="0"/>
              <a:t>Warning</a:t>
            </a:r>
            <a:r>
              <a:rPr lang="en-US" sz="2400" dirty="0"/>
              <a:t>:  will have tribulation ten days (years)</a:t>
            </a:r>
          </a:p>
          <a:p>
            <a:endParaRPr lang="en-US" sz="2400" b="1" u="sng" dirty="0" smtClean="0"/>
          </a:p>
          <a:p>
            <a:r>
              <a:rPr lang="en-US" sz="2400" b="1" u="sng" dirty="0" smtClean="0"/>
              <a:t>Reward </a:t>
            </a:r>
            <a:r>
              <a:rPr lang="en-US" sz="2400" b="1" u="sng" dirty="0"/>
              <a:t>for overcomers</a:t>
            </a:r>
            <a:r>
              <a:rPr lang="en-US" sz="2400" dirty="0"/>
              <a:t>:  crown of </a:t>
            </a:r>
            <a:r>
              <a:rPr lang="en-US" sz="2400" dirty="0" smtClean="0"/>
              <a:t>life</a:t>
            </a:r>
          </a:p>
          <a:p>
            <a:endParaRPr lang="en-US" sz="2400" dirty="0"/>
          </a:p>
          <a:p>
            <a:r>
              <a:rPr lang="en-US" sz="2400" b="1" u="sng" dirty="0"/>
              <a:t>Time period represented</a:t>
            </a:r>
            <a:r>
              <a:rPr lang="en-US" sz="2400" dirty="0"/>
              <a:t>:  100 A.D.-313 A.D.</a:t>
            </a:r>
          </a:p>
        </p:txBody>
      </p:sp>
    </p:spTree>
    <p:extLst>
      <p:ext uri="{BB962C8B-B14F-4D97-AF65-F5344CB8AC3E}">
        <p14:creationId xmlns:p14="http://schemas.microsoft.com/office/powerpoint/2010/main" val="365689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408" y="117693"/>
            <a:ext cx="8686800" cy="6186309"/>
          </a:xfrm>
          <a:prstGeom prst="rect">
            <a:avLst/>
          </a:prstGeom>
        </p:spPr>
        <p:txBody>
          <a:bodyPr wrap="square">
            <a:spAutoFit/>
          </a:bodyPr>
          <a:lstStyle/>
          <a:p>
            <a:r>
              <a:rPr lang="en-US" sz="2200" dirty="0"/>
              <a:t>12 And to the angel of the church in </a:t>
            </a:r>
            <a:r>
              <a:rPr lang="en-US" sz="2200" b="1" u="sng" dirty="0" err="1"/>
              <a:t>Pergamos</a:t>
            </a:r>
            <a:r>
              <a:rPr lang="en-US" sz="2200" dirty="0"/>
              <a:t> write; These things </a:t>
            </a:r>
            <a:r>
              <a:rPr lang="en-US" sz="2200" dirty="0" err="1"/>
              <a:t>saith</a:t>
            </a:r>
            <a:r>
              <a:rPr lang="en-US" sz="2200" dirty="0"/>
              <a:t> he which has the sharp sword with two edges;</a:t>
            </a:r>
          </a:p>
          <a:p>
            <a:r>
              <a:rPr lang="en-US" sz="2200" dirty="0"/>
              <a:t>13 I know your works, and where you dwell, even where Satan's seat is: and you hold fast my name, and have not denied my faith, even in those days wherein Antipas was my faithful martyr, who was slain among you, where Satan dwells.</a:t>
            </a:r>
          </a:p>
          <a:p>
            <a:r>
              <a:rPr lang="en-US" sz="2200" dirty="0"/>
              <a:t>14 But I have a few things against you, because you have there them that hold the doctrine of Balaam, who taught </a:t>
            </a:r>
            <a:r>
              <a:rPr lang="en-US" sz="2200" dirty="0" err="1"/>
              <a:t>Balac</a:t>
            </a:r>
            <a:r>
              <a:rPr lang="en-US" sz="2200" dirty="0"/>
              <a:t> to cast a stumbling block before the children of Israel, to eat things sacrificed unto idols, and to commit fornication.</a:t>
            </a:r>
          </a:p>
          <a:p>
            <a:r>
              <a:rPr lang="en-US" sz="2200" dirty="0"/>
              <a:t>15 So you also have them that hold the doctrine of the </a:t>
            </a:r>
            <a:r>
              <a:rPr lang="en-US" sz="2200" dirty="0" err="1"/>
              <a:t>Nicolaitans</a:t>
            </a:r>
            <a:r>
              <a:rPr lang="en-US" sz="2200" dirty="0"/>
              <a:t>, which thing I hate.</a:t>
            </a:r>
          </a:p>
          <a:p>
            <a:r>
              <a:rPr lang="en-US" sz="2200" dirty="0"/>
              <a:t>16 Repent; or else I will come unto you quickly, and will fight against them with the sword of my mouth.</a:t>
            </a:r>
          </a:p>
          <a:p>
            <a:r>
              <a:rPr lang="en-US" sz="2200" dirty="0"/>
              <a:t>17 He that has an ear, let him hear what the Spirit </a:t>
            </a:r>
            <a:r>
              <a:rPr lang="en-US" sz="2200" dirty="0" err="1"/>
              <a:t>saith</a:t>
            </a:r>
            <a:r>
              <a:rPr lang="en-US" sz="2200" dirty="0"/>
              <a:t> unto the churches; To him that overcomes will I give to eat of the hidden manna, and will give him a white stone, and in the stone a new name written, which no man knows saving he that receives it.</a:t>
            </a:r>
          </a:p>
        </p:txBody>
      </p:sp>
    </p:spTree>
    <p:extLst>
      <p:ext uri="{BB962C8B-B14F-4D97-AF65-F5344CB8AC3E}">
        <p14:creationId xmlns:p14="http://schemas.microsoft.com/office/powerpoint/2010/main" val="196928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76" y="304800"/>
            <a:ext cx="8763000" cy="5693866"/>
          </a:xfrm>
          <a:prstGeom prst="rect">
            <a:avLst/>
          </a:prstGeom>
        </p:spPr>
        <p:txBody>
          <a:bodyPr wrap="square">
            <a:spAutoFit/>
          </a:bodyPr>
          <a:lstStyle/>
          <a:p>
            <a:r>
              <a:rPr lang="en-US" sz="2800" dirty="0"/>
              <a:t>PERGAMOS	“elevation”</a:t>
            </a:r>
          </a:p>
          <a:p>
            <a:pPr marL="342900" lvl="0" indent="-342900">
              <a:buFont typeface="Arial" panose="020B0604020202020204" pitchFamily="34" charset="0"/>
              <a:buChar char="•"/>
            </a:pPr>
            <a:r>
              <a:rPr lang="en-US" sz="2800" dirty="0"/>
              <a:t>Turkey spells it “Pergamum”</a:t>
            </a:r>
          </a:p>
          <a:p>
            <a:pPr marL="342900" lvl="0" indent="-342900">
              <a:buFont typeface="Arial" panose="020B0604020202020204" pitchFamily="34" charset="0"/>
              <a:buChar char="•"/>
            </a:pPr>
            <a:r>
              <a:rPr lang="en-US" sz="2800" dirty="0"/>
              <a:t>Great religious center (of paganism)</a:t>
            </a:r>
          </a:p>
          <a:p>
            <a:pPr marL="342900" lvl="0" indent="-342900">
              <a:buFont typeface="Arial" panose="020B0604020202020204" pitchFamily="34" charset="0"/>
              <a:buChar char="•"/>
            </a:pPr>
            <a:r>
              <a:rPr lang="en-US" sz="2800" dirty="0"/>
              <a:t>Capital of the kingdom of Pergamum, Capital of the Roman province of Asia</a:t>
            </a:r>
          </a:p>
          <a:p>
            <a:pPr marL="342900" lvl="0" indent="-342900">
              <a:buFont typeface="Arial" panose="020B0604020202020204" pitchFamily="34" charset="0"/>
              <a:buChar char="•"/>
            </a:pPr>
            <a:r>
              <a:rPr lang="en-US" sz="2800" dirty="0"/>
              <a:t>Built on a mountain</a:t>
            </a:r>
          </a:p>
          <a:p>
            <a:pPr marL="342900" lvl="0" indent="-342900">
              <a:buFont typeface="Arial" panose="020B0604020202020204" pitchFamily="34" charset="0"/>
              <a:buChar char="•"/>
            </a:pPr>
            <a:r>
              <a:rPr lang="en-US" sz="2800" dirty="0"/>
              <a:t>Beautiful spot of Asia Minor, illustrious city</a:t>
            </a:r>
          </a:p>
          <a:p>
            <a:pPr marL="342900" lvl="0" indent="-342900">
              <a:buFont typeface="Arial" panose="020B0604020202020204" pitchFamily="34" charset="0"/>
              <a:buChar char="•"/>
            </a:pPr>
            <a:r>
              <a:rPr lang="en-US" sz="2800" dirty="0"/>
              <a:t>Temple of Zeus and </a:t>
            </a:r>
            <a:r>
              <a:rPr lang="en-US" sz="2800" dirty="0" err="1"/>
              <a:t>Ascelepius</a:t>
            </a:r>
            <a:r>
              <a:rPr lang="en-US" sz="2800" dirty="0"/>
              <a:t> [serpent god], temple of Dionysius/Bacchus (goat god, god of wine)</a:t>
            </a:r>
          </a:p>
          <a:p>
            <a:pPr marL="342900" lvl="0" indent="-342900">
              <a:buFont typeface="Arial" panose="020B0604020202020204" pitchFamily="34" charset="0"/>
              <a:buChar char="•"/>
            </a:pPr>
            <a:r>
              <a:rPr lang="en-US" sz="2800" dirty="0"/>
              <a:t>Acropolis</a:t>
            </a:r>
          </a:p>
          <a:p>
            <a:pPr marL="342900" lvl="0" indent="-342900">
              <a:buFont typeface="Arial" panose="020B0604020202020204" pitchFamily="34" charset="0"/>
              <a:buChar char="•"/>
            </a:pPr>
            <a:r>
              <a:rPr lang="en-US" sz="2800" dirty="0"/>
              <a:t>Held the greatest library of the pagan world, later carted off to Alexandria by Cleopatra</a:t>
            </a:r>
          </a:p>
          <a:p>
            <a:pPr marL="342900" lvl="0" indent="-342900">
              <a:buFont typeface="Arial" panose="020B0604020202020204" pitchFamily="34" charset="0"/>
              <a:buChar char="•"/>
            </a:pPr>
            <a:r>
              <a:rPr lang="en-US" sz="2800" dirty="0"/>
              <a:t>Great “healing center” of its day…</a:t>
            </a:r>
          </a:p>
        </p:txBody>
      </p:sp>
    </p:spTree>
    <p:extLst>
      <p:ext uri="{BB962C8B-B14F-4D97-AF65-F5344CB8AC3E}">
        <p14:creationId xmlns:p14="http://schemas.microsoft.com/office/powerpoint/2010/main" val="318724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12"/>
            <a:ext cx="8763000" cy="6093976"/>
          </a:xfrm>
          <a:prstGeom prst="rect">
            <a:avLst/>
          </a:prstGeom>
        </p:spPr>
        <p:txBody>
          <a:bodyPr wrap="square">
            <a:spAutoFit/>
          </a:bodyPr>
          <a:lstStyle/>
          <a:p>
            <a:pPr marL="285750" lvl="0" indent="-285750">
              <a:buFont typeface="Arial" panose="020B0604020202020204" pitchFamily="34" charset="0"/>
              <a:buChar char="•"/>
            </a:pPr>
            <a:r>
              <a:rPr lang="en-US" sz="2600" dirty="0"/>
              <a:t>Proconsul of </a:t>
            </a:r>
            <a:r>
              <a:rPr lang="en-US" sz="2600" dirty="0" err="1"/>
              <a:t>Pergamos</a:t>
            </a:r>
            <a:r>
              <a:rPr lang="en-US" sz="2600" dirty="0"/>
              <a:t> held a double-edged sword </a:t>
            </a:r>
          </a:p>
          <a:p>
            <a:pPr marL="742950" lvl="1" indent="-285750">
              <a:buFont typeface="Arial" panose="020B0604020202020204" pitchFamily="34" charset="0"/>
              <a:buChar char="•"/>
            </a:pPr>
            <a:r>
              <a:rPr lang="en-US" sz="2600" dirty="0"/>
              <a:t>[proconsul is the appointed governor of a province appointed by the Roman Senate for year terms]</a:t>
            </a:r>
          </a:p>
          <a:p>
            <a:pPr marL="285750" lvl="0" indent="-285750">
              <a:buFont typeface="Arial" panose="020B0604020202020204" pitchFamily="34" charset="0"/>
              <a:buChar char="•"/>
            </a:pPr>
            <a:r>
              <a:rPr lang="en-US" sz="2600" dirty="0"/>
              <a:t>Babylonian priesthood took the Dagon [fish god] Palladium Stone, vestments, title (</a:t>
            </a:r>
            <a:r>
              <a:rPr lang="en-US" sz="2600" i="1" dirty="0" err="1"/>
              <a:t>pontifex</a:t>
            </a:r>
            <a:r>
              <a:rPr lang="en-US" sz="2600" i="1" dirty="0"/>
              <a:t> </a:t>
            </a:r>
            <a:r>
              <a:rPr lang="en-US" sz="2600" i="1" dirty="0" err="1"/>
              <a:t>maximus</a:t>
            </a:r>
            <a:r>
              <a:rPr lang="en-US" sz="2600" dirty="0"/>
              <a:t>= bridge between heaven and earth), keys and </a:t>
            </a:r>
            <a:r>
              <a:rPr lang="en-US" sz="2600" dirty="0" err="1"/>
              <a:t>mitre</a:t>
            </a:r>
            <a:r>
              <a:rPr lang="en-US" sz="2600" dirty="0"/>
              <a:t> with them to Pergamum.  This title is represented with the initials PM.  You’ll find them behind Roman emperors names and Pope names.</a:t>
            </a:r>
          </a:p>
          <a:p>
            <a:pPr marL="285750" lvl="0" indent="-285750">
              <a:buFont typeface="Arial" panose="020B0604020202020204" pitchFamily="34" charset="0"/>
              <a:buChar char="•"/>
            </a:pPr>
            <a:r>
              <a:rPr lang="en-US" sz="2600" dirty="0"/>
              <a:t>Antipas means “anti-pontiff”</a:t>
            </a:r>
          </a:p>
          <a:p>
            <a:pPr marL="285750" lvl="0" indent="-285750">
              <a:buFont typeface="Arial" panose="020B0604020202020204" pitchFamily="34" charset="0"/>
              <a:buChar char="•"/>
            </a:pPr>
            <a:r>
              <a:rPr lang="en-US" sz="2600" dirty="0"/>
              <a:t>The last pontiff king of Pergamum was </a:t>
            </a:r>
            <a:r>
              <a:rPr lang="en-US" sz="2600" dirty="0" err="1"/>
              <a:t>Attalus</a:t>
            </a:r>
            <a:r>
              <a:rPr lang="en-US" sz="2600" dirty="0"/>
              <a:t> III.  He bequeathed his title to Rome in 133 B.C.</a:t>
            </a:r>
          </a:p>
          <a:p>
            <a:pPr marL="285750" lvl="0" indent="-285750">
              <a:buFont typeface="Arial" panose="020B0604020202020204" pitchFamily="34" charset="0"/>
              <a:buChar char="•"/>
            </a:pPr>
            <a:r>
              <a:rPr lang="en-US" sz="2600" dirty="0"/>
              <a:t>Christian emperor Gratian refused the title and robes of </a:t>
            </a:r>
            <a:r>
              <a:rPr lang="en-US" sz="2600" dirty="0" err="1"/>
              <a:t>Pontifex</a:t>
            </a:r>
            <a:r>
              <a:rPr lang="en-US" sz="2600" dirty="0"/>
              <a:t> Maximus, and it then went to the bishop of Rome in Damascus.  [he was the first emperor to do this]</a:t>
            </a:r>
          </a:p>
        </p:txBody>
      </p:sp>
    </p:spTree>
    <p:extLst>
      <p:ext uri="{BB962C8B-B14F-4D97-AF65-F5344CB8AC3E}">
        <p14:creationId xmlns:p14="http://schemas.microsoft.com/office/powerpoint/2010/main" val="289303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6001643"/>
          </a:xfrm>
          <a:prstGeom prst="rect">
            <a:avLst/>
          </a:prstGeom>
        </p:spPr>
        <p:txBody>
          <a:bodyPr wrap="square">
            <a:spAutoFit/>
          </a:bodyPr>
          <a:lstStyle/>
          <a:p>
            <a:r>
              <a:rPr lang="en-US" sz="2400" b="1" u="sng" dirty="0"/>
              <a:t>PERGAMOS</a:t>
            </a:r>
            <a:r>
              <a:rPr lang="en-US" sz="2400" dirty="0"/>
              <a:t>:  “elevation, power, elevation by marriage” </a:t>
            </a:r>
            <a:endParaRPr lang="en-US" sz="2400" dirty="0" smtClean="0"/>
          </a:p>
          <a:p>
            <a:endParaRPr lang="en-US" sz="2400" dirty="0"/>
          </a:p>
          <a:p>
            <a:r>
              <a:rPr lang="en-US" sz="2400" b="1" u="sng" dirty="0"/>
              <a:t>Character/Commendation</a:t>
            </a:r>
            <a:r>
              <a:rPr lang="en-US" sz="2400" dirty="0"/>
              <a:t>:  Dwell where </a:t>
            </a:r>
            <a:r>
              <a:rPr lang="en-US" sz="2400" dirty="0" err="1"/>
              <a:t>satan’s</a:t>
            </a:r>
            <a:r>
              <a:rPr lang="en-US" sz="2400" dirty="0"/>
              <a:t> seat is, hold fast to Christ’s name, and have not denied faith, … Antipas faithful martyr </a:t>
            </a:r>
          </a:p>
          <a:p>
            <a:r>
              <a:rPr lang="en-US" sz="2400" dirty="0"/>
              <a:t> </a:t>
            </a:r>
          </a:p>
          <a:p>
            <a:r>
              <a:rPr lang="en-US" sz="2400" b="1" u="sng" dirty="0"/>
              <a:t>Reproof</a:t>
            </a:r>
            <a:r>
              <a:rPr lang="en-US" sz="2400" dirty="0"/>
              <a:t>:  tolerance for doctrine of Balaam, idolatry, fornication, doctrine of the </a:t>
            </a:r>
            <a:r>
              <a:rPr lang="en-US" sz="2400" dirty="0" err="1"/>
              <a:t>Nicolaitans</a:t>
            </a:r>
            <a:r>
              <a:rPr lang="en-US" sz="2400" dirty="0"/>
              <a:t>.  Compromise.</a:t>
            </a:r>
          </a:p>
          <a:p>
            <a:r>
              <a:rPr lang="en-US" sz="2400" dirty="0"/>
              <a:t> </a:t>
            </a:r>
          </a:p>
          <a:p>
            <a:r>
              <a:rPr lang="en-US" sz="2400" b="1" u="sng" dirty="0"/>
              <a:t>Counsel</a:t>
            </a:r>
            <a:r>
              <a:rPr lang="en-US" sz="2400" dirty="0"/>
              <a:t>:  Repent; or else I will come unto you quickly, and will fight against them with the sword of my mouth.</a:t>
            </a:r>
          </a:p>
          <a:p>
            <a:r>
              <a:rPr lang="en-US" sz="2400" b="1" u="sng" dirty="0"/>
              <a:t>Warning</a:t>
            </a:r>
            <a:r>
              <a:rPr lang="en-US" sz="2400" dirty="0"/>
              <a:t>:  </a:t>
            </a:r>
            <a:r>
              <a:rPr lang="en-US" sz="2400" dirty="0" smtClean="0"/>
              <a:t>none</a:t>
            </a:r>
          </a:p>
          <a:p>
            <a:endParaRPr lang="en-US" sz="2400" dirty="0"/>
          </a:p>
          <a:p>
            <a:r>
              <a:rPr lang="en-US" sz="2400" b="1" u="sng" dirty="0"/>
              <a:t>Reward for overcomers</a:t>
            </a:r>
            <a:r>
              <a:rPr lang="en-US" sz="2400" dirty="0"/>
              <a:t>:  hidden manna, white stone, new </a:t>
            </a:r>
            <a:r>
              <a:rPr lang="en-US" sz="2400" dirty="0" smtClean="0"/>
              <a:t>name</a:t>
            </a:r>
          </a:p>
          <a:p>
            <a:endParaRPr lang="en-US" sz="2400" dirty="0"/>
          </a:p>
          <a:p>
            <a:r>
              <a:rPr lang="en-US" sz="2400" b="1" u="sng" dirty="0"/>
              <a:t>Time period represented</a:t>
            </a:r>
            <a:r>
              <a:rPr lang="en-US" sz="2400" dirty="0"/>
              <a:t>:  313 A.D.- 500ish A.D.</a:t>
            </a:r>
          </a:p>
        </p:txBody>
      </p:sp>
    </p:spTree>
    <p:extLst>
      <p:ext uri="{BB962C8B-B14F-4D97-AF65-F5344CB8AC3E}">
        <p14:creationId xmlns:p14="http://schemas.microsoft.com/office/powerpoint/2010/main" val="57667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924800" cy="2616101"/>
          </a:xfrm>
          <a:prstGeom prst="rect">
            <a:avLst/>
          </a:prstGeom>
        </p:spPr>
        <p:txBody>
          <a:bodyPr wrap="square">
            <a:spAutoFit/>
          </a:bodyPr>
          <a:lstStyle/>
          <a:p>
            <a:pPr algn="r"/>
            <a:r>
              <a:rPr lang="en-US" sz="2800" dirty="0"/>
              <a:t>Matt </a:t>
            </a:r>
            <a:r>
              <a:rPr lang="en-US" sz="2800" dirty="0" smtClean="0"/>
              <a:t>22:14  NASU</a:t>
            </a:r>
          </a:p>
          <a:p>
            <a:endParaRPr lang="en-US" sz="2800" dirty="0"/>
          </a:p>
          <a:p>
            <a:pPr algn="ctr"/>
            <a:r>
              <a:rPr lang="en-US" sz="5400" dirty="0"/>
              <a:t>"For many are called, but few are chosen." </a:t>
            </a:r>
          </a:p>
        </p:txBody>
      </p:sp>
    </p:spTree>
    <p:extLst>
      <p:ext uri="{BB962C8B-B14F-4D97-AF65-F5344CB8AC3E}">
        <p14:creationId xmlns:p14="http://schemas.microsoft.com/office/powerpoint/2010/main" val="43746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3970318"/>
          </a:xfrm>
          <a:prstGeom prst="rect">
            <a:avLst/>
          </a:prstGeom>
        </p:spPr>
        <p:txBody>
          <a:bodyPr wrap="square">
            <a:spAutoFit/>
          </a:bodyPr>
          <a:lstStyle/>
          <a:p>
            <a:r>
              <a:rPr lang="en-US" sz="3600" u="sng" dirty="0"/>
              <a:t>Negatives of </a:t>
            </a:r>
            <a:r>
              <a:rPr lang="en-US" sz="3600" u="sng" dirty="0" err="1"/>
              <a:t>Pergamos</a:t>
            </a:r>
            <a:r>
              <a:rPr lang="en-US" sz="3600" u="sng" dirty="0"/>
              <a:t> period of the Church:</a:t>
            </a:r>
          </a:p>
          <a:p>
            <a:pPr marL="571500" lvl="0" indent="-571500">
              <a:buFont typeface="Arial" panose="020B0604020202020204" pitchFamily="34" charset="0"/>
              <a:buChar char="•"/>
            </a:pPr>
            <a:r>
              <a:rPr lang="en-US" sz="3600" dirty="0"/>
              <a:t>Compromise</a:t>
            </a:r>
          </a:p>
          <a:p>
            <a:pPr marL="571500" lvl="0" indent="-571500">
              <a:buFont typeface="Arial" panose="020B0604020202020204" pitchFamily="34" charset="0"/>
              <a:buChar char="•"/>
            </a:pPr>
            <a:r>
              <a:rPr lang="en-US" sz="3600" dirty="0" smtClean="0"/>
              <a:t>Religion</a:t>
            </a:r>
          </a:p>
          <a:p>
            <a:pPr lvl="0"/>
            <a:endParaRPr lang="en-US" sz="3600" dirty="0"/>
          </a:p>
          <a:p>
            <a:r>
              <a:rPr lang="en-US" sz="3600" u="sng" dirty="0"/>
              <a:t>Positives of </a:t>
            </a:r>
            <a:r>
              <a:rPr lang="en-US" sz="3600" u="sng" dirty="0" err="1"/>
              <a:t>Pergamos</a:t>
            </a:r>
            <a:r>
              <a:rPr lang="en-US" sz="3600" u="sng" dirty="0"/>
              <a:t> period of Church:</a:t>
            </a:r>
          </a:p>
          <a:p>
            <a:pPr marL="571500" lvl="0" indent="-571500">
              <a:buFont typeface="Arial" panose="020B0604020202020204" pitchFamily="34" charset="0"/>
              <a:buChar char="•"/>
            </a:pPr>
            <a:r>
              <a:rPr lang="en-US" sz="3600" dirty="0"/>
              <a:t>Faith</a:t>
            </a:r>
          </a:p>
        </p:txBody>
      </p:sp>
    </p:spTree>
    <p:extLst>
      <p:ext uri="{BB962C8B-B14F-4D97-AF65-F5344CB8AC3E}">
        <p14:creationId xmlns:p14="http://schemas.microsoft.com/office/powerpoint/2010/main" val="236101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128" y="42773"/>
            <a:ext cx="8763000" cy="5909310"/>
          </a:xfrm>
          <a:prstGeom prst="rect">
            <a:avLst/>
          </a:prstGeom>
        </p:spPr>
        <p:txBody>
          <a:bodyPr wrap="square">
            <a:spAutoFit/>
          </a:bodyPr>
          <a:lstStyle/>
          <a:p>
            <a:r>
              <a:rPr lang="en-US" dirty="0"/>
              <a:t>18 And to the angel of the church in </a:t>
            </a:r>
            <a:r>
              <a:rPr lang="en-US" b="1" u="sng" dirty="0"/>
              <a:t>Thyatira</a:t>
            </a:r>
            <a:r>
              <a:rPr lang="en-US" dirty="0"/>
              <a:t> write; These things </a:t>
            </a:r>
            <a:r>
              <a:rPr lang="en-US" dirty="0" err="1"/>
              <a:t>saith</a:t>
            </a:r>
            <a:r>
              <a:rPr lang="en-US" dirty="0"/>
              <a:t> the Son of God, who has his eyes like a flame of fire, and his feet are like fine brass;</a:t>
            </a:r>
          </a:p>
          <a:p>
            <a:r>
              <a:rPr lang="en-US" dirty="0"/>
              <a:t>19 I know your works, and charity, and service, and faith, and your patience, and your works; and the last to be more than the first.</a:t>
            </a:r>
          </a:p>
          <a:p>
            <a:r>
              <a:rPr lang="en-US" dirty="0"/>
              <a:t>20 Notwithstanding I have a few things against you, because you suffer that woman Jezebel, which calls herself a prophetess, to teach and to seduce my servants to commit fornication, and to eat things sacrificed to idols.</a:t>
            </a:r>
          </a:p>
          <a:p>
            <a:r>
              <a:rPr lang="en-US" dirty="0"/>
              <a:t>21 And I gave her space to repent of her fornication; and she repented not.</a:t>
            </a:r>
          </a:p>
          <a:p>
            <a:r>
              <a:rPr lang="en-US" dirty="0"/>
              <a:t>22 Behold, I will cast her into a bed, and they that commit adultery with her into great tribulation, except they repent of their deeds.</a:t>
            </a:r>
          </a:p>
          <a:p>
            <a:r>
              <a:rPr lang="en-US" dirty="0"/>
              <a:t>23 And I will kill her children with death; and all the churches shall know that I am he which searches the reins and hearts: and I will give to every one of you according to your works.</a:t>
            </a:r>
          </a:p>
          <a:p>
            <a:r>
              <a:rPr lang="en-US" dirty="0"/>
              <a:t>24 But to you I say, and to the rest in Thyatira, as many as have not this doctrine, and which have not known the depths of Satan, as they speak; I will put upon you none other burden.</a:t>
            </a:r>
          </a:p>
          <a:p>
            <a:r>
              <a:rPr lang="en-US" dirty="0"/>
              <a:t>25 But that which you have already hold fast till I come.</a:t>
            </a:r>
          </a:p>
          <a:p>
            <a:r>
              <a:rPr lang="en-US" dirty="0"/>
              <a:t>26 And he that overcomes, and keeps my works unto the end, to him will I give power over the nations:</a:t>
            </a:r>
          </a:p>
          <a:p>
            <a:r>
              <a:rPr lang="en-US" dirty="0"/>
              <a:t>27 And he shall rule them with a rod of iron; as the vessels of a potter shall they be broken to shivers: even as I received of my Father.</a:t>
            </a:r>
          </a:p>
          <a:p>
            <a:r>
              <a:rPr lang="en-US" dirty="0"/>
              <a:t>28 And I will give him the morning star.</a:t>
            </a:r>
          </a:p>
          <a:p>
            <a:r>
              <a:rPr lang="en-US" dirty="0"/>
              <a:t>29 He that has an ear, let him hear what the Spirit </a:t>
            </a:r>
            <a:r>
              <a:rPr lang="en-US" dirty="0" err="1"/>
              <a:t>saith</a:t>
            </a:r>
            <a:r>
              <a:rPr lang="en-US" dirty="0"/>
              <a:t> to the churches.</a:t>
            </a:r>
          </a:p>
        </p:txBody>
      </p:sp>
    </p:spTree>
    <p:extLst>
      <p:ext uri="{BB962C8B-B14F-4D97-AF65-F5344CB8AC3E}">
        <p14:creationId xmlns:p14="http://schemas.microsoft.com/office/powerpoint/2010/main" val="135008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 y="0"/>
            <a:ext cx="8686800" cy="6494085"/>
          </a:xfrm>
          <a:prstGeom prst="rect">
            <a:avLst/>
          </a:prstGeom>
        </p:spPr>
        <p:txBody>
          <a:bodyPr wrap="square">
            <a:spAutoFit/>
          </a:bodyPr>
          <a:lstStyle/>
          <a:p>
            <a:r>
              <a:rPr lang="en-US" sz="3200" dirty="0"/>
              <a:t>Thyatira	“sweet savor of labor; sacrifice or contrition; </a:t>
            </a:r>
            <a:r>
              <a:rPr lang="en-US" sz="3200" dirty="0" err="1"/>
              <a:t>satan’s</a:t>
            </a:r>
            <a:r>
              <a:rPr lang="en-US" sz="3200" dirty="0"/>
              <a:t> teaching”</a:t>
            </a:r>
          </a:p>
          <a:p>
            <a:pPr marL="285750" lvl="0" indent="-285750">
              <a:buFont typeface="Arial" panose="020B0604020202020204" pitchFamily="34" charset="0"/>
              <a:buChar char="•"/>
            </a:pPr>
            <a:r>
              <a:rPr lang="en-US" sz="3200" dirty="0"/>
              <a:t>Inland city built by Lysimachus and again by </a:t>
            </a:r>
            <a:r>
              <a:rPr lang="en-US" sz="3200" dirty="0" err="1"/>
              <a:t>Seleucus</a:t>
            </a:r>
            <a:r>
              <a:rPr lang="en-US" sz="3200" dirty="0"/>
              <a:t> I</a:t>
            </a:r>
          </a:p>
          <a:p>
            <a:pPr marL="285750" lvl="0" indent="-285750">
              <a:buFont typeface="Arial" panose="020B0604020202020204" pitchFamily="34" charset="0"/>
              <a:buChar char="•"/>
            </a:pPr>
            <a:r>
              <a:rPr lang="en-US" sz="3200" dirty="0"/>
              <a:t>Chief route of Asia Minor travel and communication</a:t>
            </a:r>
          </a:p>
          <a:p>
            <a:pPr marL="285750" lvl="0" indent="-285750">
              <a:buFont typeface="Arial" panose="020B0604020202020204" pitchFamily="34" charset="0"/>
              <a:buChar char="•"/>
            </a:pPr>
            <a:r>
              <a:rPr lang="en-US" sz="3200" dirty="0"/>
              <a:t>City of defense with an elite Roman guard</a:t>
            </a:r>
          </a:p>
          <a:p>
            <a:pPr marL="285750" lvl="0" indent="-285750">
              <a:buFont typeface="Arial" panose="020B0604020202020204" pitchFamily="34" charset="0"/>
              <a:buChar char="•"/>
            </a:pPr>
            <a:r>
              <a:rPr lang="en-US" sz="3200" dirty="0"/>
              <a:t>Known city of textile industries</a:t>
            </a:r>
          </a:p>
          <a:p>
            <a:pPr marL="285750" lvl="0" indent="-285750">
              <a:buFont typeface="Arial" panose="020B0604020202020204" pitchFamily="34" charset="0"/>
              <a:buChar char="•"/>
            </a:pPr>
            <a:r>
              <a:rPr lang="en-US" sz="3200" dirty="0"/>
              <a:t>Famous for its dyes, especially its purple and crimson dyes made from madder roots</a:t>
            </a:r>
          </a:p>
          <a:p>
            <a:pPr marL="285750" lvl="0" indent="-285750">
              <a:buFont typeface="Arial" panose="020B0604020202020204" pitchFamily="34" charset="0"/>
              <a:buChar char="•"/>
            </a:pPr>
            <a:r>
              <a:rPr lang="en-US" sz="3200" dirty="0"/>
              <a:t>Lydia, Paul’s first European convert from Thyatira</a:t>
            </a:r>
          </a:p>
          <a:p>
            <a:pPr marL="285750" lvl="0" indent="-285750">
              <a:buFont typeface="Arial" panose="020B0604020202020204" pitchFamily="34" charset="0"/>
              <a:buChar char="•"/>
            </a:pPr>
            <a:r>
              <a:rPr lang="en-US" sz="3200" dirty="0"/>
              <a:t>Temple of Apollo [sun-god] (aka:  </a:t>
            </a:r>
            <a:r>
              <a:rPr lang="en-US" sz="3200" dirty="0" err="1"/>
              <a:t>Tyrimnos</a:t>
            </a:r>
            <a:r>
              <a:rPr lang="en-US" sz="3200" dirty="0"/>
              <a:t>) and another altar to a female goddess</a:t>
            </a:r>
          </a:p>
        </p:txBody>
      </p:sp>
    </p:spTree>
    <p:extLst>
      <p:ext uri="{BB962C8B-B14F-4D97-AF65-F5344CB8AC3E}">
        <p14:creationId xmlns:p14="http://schemas.microsoft.com/office/powerpoint/2010/main" val="2502801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399"/>
            <a:ext cx="8763000" cy="6370975"/>
          </a:xfrm>
          <a:prstGeom prst="rect">
            <a:avLst/>
          </a:prstGeom>
        </p:spPr>
        <p:txBody>
          <a:bodyPr wrap="square">
            <a:spAutoFit/>
          </a:bodyPr>
          <a:lstStyle/>
          <a:p>
            <a:r>
              <a:rPr lang="en-US" sz="2400" b="1" u="sng" dirty="0"/>
              <a:t>THYATIRA</a:t>
            </a:r>
            <a:r>
              <a:rPr lang="en-US" sz="2400" dirty="0"/>
              <a:t>:  “sweet savor of labor, sacrifice of contrition, </a:t>
            </a:r>
            <a:r>
              <a:rPr lang="en-US" sz="2400" dirty="0" err="1"/>
              <a:t>satan’s</a:t>
            </a:r>
            <a:r>
              <a:rPr lang="en-US" sz="2400" dirty="0"/>
              <a:t> teaching”  </a:t>
            </a:r>
            <a:endParaRPr lang="en-US" sz="2400" dirty="0" smtClean="0"/>
          </a:p>
          <a:p>
            <a:endParaRPr lang="en-US" sz="2400" dirty="0"/>
          </a:p>
          <a:p>
            <a:r>
              <a:rPr lang="en-US" sz="2400" b="1" u="sng" dirty="0"/>
              <a:t>Character/Commendation</a:t>
            </a:r>
            <a:r>
              <a:rPr lang="en-US" sz="2400" dirty="0"/>
              <a:t>:  </a:t>
            </a:r>
            <a:r>
              <a:rPr lang="en-US" sz="2400" dirty="0" smtClean="0"/>
              <a:t>charity</a:t>
            </a:r>
            <a:r>
              <a:rPr lang="en-US" sz="2400" dirty="0"/>
              <a:t>, and service, faith, patience, and your works; and the latest deeds more than the first</a:t>
            </a:r>
          </a:p>
          <a:p>
            <a:r>
              <a:rPr lang="en-US" sz="2400" dirty="0"/>
              <a:t> </a:t>
            </a:r>
          </a:p>
          <a:p>
            <a:r>
              <a:rPr lang="en-US" sz="2400" b="1" u="sng" dirty="0"/>
              <a:t>Reproof</a:t>
            </a:r>
            <a:r>
              <a:rPr lang="en-US" sz="2400" dirty="0"/>
              <a:t>:  </a:t>
            </a:r>
            <a:r>
              <a:rPr lang="en-US" sz="2400" dirty="0" smtClean="0"/>
              <a:t>tolerates </a:t>
            </a:r>
            <a:r>
              <a:rPr lang="en-US" sz="2400" dirty="0"/>
              <a:t>Jezebel, idolatry, immorality.</a:t>
            </a:r>
          </a:p>
          <a:p>
            <a:r>
              <a:rPr lang="en-US" sz="2400" dirty="0"/>
              <a:t> </a:t>
            </a:r>
          </a:p>
          <a:p>
            <a:r>
              <a:rPr lang="en-US" sz="2400" b="1" u="sng" dirty="0"/>
              <a:t>Counsel</a:t>
            </a:r>
            <a:r>
              <a:rPr lang="en-US" sz="2400" dirty="0"/>
              <a:t>:  Hold fast what you already have</a:t>
            </a:r>
          </a:p>
          <a:p>
            <a:r>
              <a:rPr lang="en-US" sz="2400" b="1" u="sng" dirty="0"/>
              <a:t>Warning</a:t>
            </a:r>
            <a:r>
              <a:rPr lang="en-US" sz="2400" dirty="0"/>
              <a:t>:  those caught up in Jezebel doctrine will face great tribulation and children (offspring of those in this system) will be </a:t>
            </a:r>
            <a:r>
              <a:rPr lang="en-US" sz="2400" dirty="0" smtClean="0"/>
              <a:t>killed</a:t>
            </a:r>
          </a:p>
          <a:p>
            <a:endParaRPr lang="en-US" sz="2400" dirty="0"/>
          </a:p>
          <a:p>
            <a:r>
              <a:rPr lang="en-US" sz="2400" b="1" u="sng" dirty="0"/>
              <a:t>Reward for overcomers</a:t>
            </a:r>
            <a:r>
              <a:rPr lang="en-US" sz="2400" dirty="0"/>
              <a:t>:  authority/power over the nations, morning </a:t>
            </a:r>
            <a:r>
              <a:rPr lang="en-US" sz="2400" dirty="0" smtClean="0"/>
              <a:t>star</a:t>
            </a:r>
          </a:p>
          <a:p>
            <a:endParaRPr lang="en-US" sz="2400" dirty="0"/>
          </a:p>
          <a:p>
            <a:r>
              <a:rPr lang="en-US" sz="2400" b="1" u="sng" dirty="0"/>
              <a:t>Time period represented</a:t>
            </a:r>
            <a:r>
              <a:rPr lang="en-US" sz="2400" dirty="0"/>
              <a:t>:  500ish A.D.-1000s (possibly 1500s)</a:t>
            </a:r>
          </a:p>
        </p:txBody>
      </p:sp>
    </p:spTree>
    <p:extLst>
      <p:ext uri="{BB962C8B-B14F-4D97-AF65-F5344CB8AC3E}">
        <p14:creationId xmlns:p14="http://schemas.microsoft.com/office/powerpoint/2010/main" val="3230183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839200" cy="6463308"/>
          </a:xfrm>
          <a:prstGeom prst="rect">
            <a:avLst/>
          </a:prstGeom>
        </p:spPr>
        <p:txBody>
          <a:bodyPr wrap="square">
            <a:spAutoFit/>
          </a:bodyPr>
          <a:lstStyle/>
          <a:p>
            <a:r>
              <a:rPr lang="en-US" sz="2300" dirty="0"/>
              <a:t>3 And unto the angel of the church in </a:t>
            </a:r>
            <a:r>
              <a:rPr lang="en-US" sz="2300" b="1" u="sng" dirty="0"/>
              <a:t>Sardis</a:t>
            </a:r>
            <a:r>
              <a:rPr lang="en-US" sz="2300" dirty="0"/>
              <a:t> write; These things </a:t>
            </a:r>
            <a:r>
              <a:rPr lang="en-US" sz="2300" dirty="0" err="1"/>
              <a:t>saith</a:t>
            </a:r>
            <a:r>
              <a:rPr lang="en-US" sz="2300" dirty="0"/>
              <a:t> he that has the seven Spirits of God, and the seven stars; I know your works, that you have a name that you live, and are dead.</a:t>
            </a:r>
          </a:p>
          <a:p>
            <a:r>
              <a:rPr lang="en-US" sz="2300" dirty="0"/>
              <a:t>2 Be watchful, and strengthen the things which remain, that are ready to die: for I have not found your works perfect before God.</a:t>
            </a:r>
          </a:p>
          <a:p>
            <a:r>
              <a:rPr lang="en-US" sz="2300" dirty="0"/>
              <a:t>3 Remember therefore how you have received and heard, and hold fast, and repent. If therefore you shall not watch, I will come on you as a thief, and you shall not know what hour I will come upon you.</a:t>
            </a:r>
          </a:p>
          <a:p>
            <a:r>
              <a:rPr lang="en-US" sz="2300" dirty="0"/>
              <a:t>4 You have a few names even in Sardis which have not defiled their garments; and they shall walk with me in white: for they are worthy.</a:t>
            </a:r>
          </a:p>
          <a:p>
            <a:r>
              <a:rPr lang="en-US" sz="2300" dirty="0"/>
              <a:t>5 He that overcomes, the same shall be clothed in white raiment; and I will not blot out his name out of the book of life, but I will confess his name before my Father, and before his angels.</a:t>
            </a:r>
          </a:p>
          <a:p>
            <a:r>
              <a:rPr lang="en-US" sz="2300" dirty="0"/>
              <a:t>6 He that has an ear, let him hear what the Spirit </a:t>
            </a:r>
            <a:r>
              <a:rPr lang="en-US" sz="2300" dirty="0" err="1"/>
              <a:t>saith</a:t>
            </a:r>
            <a:r>
              <a:rPr lang="en-US" sz="2300" dirty="0"/>
              <a:t> to the churches.</a:t>
            </a:r>
          </a:p>
        </p:txBody>
      </p:sp>
    </p:spTree>
    <p:extLst>
      <p:ext uri="{BB962C8B-B14F-4D97-AF65-F5344CB8AC3E}">
        <p14:creationId xmlns:p14="http://schemas.microsoft.com/office/powerpoint/2010/main" val="351498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023"/>
            <a:ext cx="8610600" cy="6986528"/>
          </a:xfrm>
          <a:prstGeom prst="rect">
            <a:avLst/>
          </a:prstGeom>
        </p:spPr>
        <p:txBody>
          <a:bodyPr wrap="square">
            <a:spAutoFit/>
          </a:bodyPr>
          <a:lstStyle/>
          <a:p>
            <a:r>
              <a:rPr lang="en-US" sz="3200" b="1" dirty="0"/>
              <a:t>SARDIS</a:t>
            </a:r>
            <a:r>
              <a:rPr lang="en-US" sz="3200" dirty="0"/>
              <a:t>  “renewal”… “that which remains” ….  “reformation”</a:t>
            </a:r>
          </a:p>
          <a:p>
            <a:pPr marL="285750" lvl="0" indent="-285750">
              <a:buFont typeface="Arial" panose="020B0604020202020204" pitchFamily="34" charset="0"/>
              <a:buChar char="•"/>
            </a:pPr>
            <a:r>
              <a:rPr lang="en-US" sz="3200" dirty="0"/>
              <a:t>Capital of Lydia, very wealthy city</a:t>
            </a:r>
          </a:p>
          <a:p>
            <a:pPr marL="285750" lvl="0" indent="-285750">
              <a:buFont typeface="Arial" panose="020B0604020202020204" pitchFamily="34" charset="0"/>
              <a:buChar char="•"/>
            </a:pPr>
            <a:r>
              <a:rPr lang="en-US" sz="3200" dirty="0"/>
              <a:t>Old part of the city was on a plateau, new city below it, making almost a double city</a:t>
            </a:r>
          </a:p>
          <a:p>
            <a:pPr marL="285750" lvl="0" indent="-285750">
              <a:buFont typeface="Arial" panose="020B0604020202020204" pitchFamily="34" charset="0"/>
              <a:buChar char="•"/>
            </a:pPr>
            <a:r>
              <a:rPr lang="en-US" sz="3200" dirty="0"/>
              <a:t>Old part used as acropolis</a:t>
            </a:r>
          </a:p>
          <a:p>
            <a:pPr marL="285750" lvl="0" indent="-285750">
              <a:buFont typeface="Arial" panose="020B0604020202020204" pitchFamily="34" charset="0"/>
              <a:buChar char="•"/>
            </a:pPr>
            <a:r>
              <a:rPr lang="en-US" sz="3200" dirty="0"/>
              <a:t>Center of the carpet industry</a:t>
            </a:r>
          </a:p>
          <a:p>
            <a:pPr marL="285750" lvl="0" indent="-285750">
              <a:buFont typeface="Arial" panose="020B0604020202020204" pitchFamily="34" charset="0"/>
              <a:buChar char="•"/>
            </a:pPr>
            <a:r>
              <a:rPr lang="en-US" sz="3200" dirty="0"/>
              <a:t>Coins first minted here</a:t>
            </a:r>
          </a:p>
          <a:p>
            <a:pPr marL="285750" lvl="0" indent="-285750">
              <a:buFont typeface="Arial" panose="020B0604020202020204" pitchFamily="34" charset="0"/>
              <a:buChar char="•"/>
            </a:pPr>
            <a:r>
              <a:rPr lang="en-US" sz="3200" dirty="0"/>
              <a:t>Temple of Diana/Cybele (moon goddess) and Apollo (sun god</a:t>
            </a:r>
            <a:r>
              <a:rPr lang="en-US" sz="3200" dirty="0" smtClean="0"/>
              <a:t>)</a:t>
            </a:r>
          </a:p>
          <a:p>
            <a:pPr marL="285750" indent="-285750">
              <a:buFont typeface="Arial" panose="020B0604020202020204" pitchFamily="34" charset="0"/>
              <a:buChar char="•"/>
            </a:pPr>
            <a:r>
              <a:rPr lang="en-US" sz="3200" dirty="0"/>
              <a:t>Some say like the modern city of </a:t>
            </a:r>
            <a:r>
              <a:rPr lang="en-US" sz="3200" dirty="0" smtClean="0"/>
              <a:t>Prague</a:t>
            </a:r>
          </a:p>
          <a:p>
            <a:pPr marL="457200" indent="-457200">
              <a:buFont typeface="Arial" panose="020B0604020202020204" pitchFamily="34" charset="0"/>
              <a:buChar char="•"/>
            </a:pPr>
            <a:r>
              <a:rPr lang="en-US" sz="3200" dirty="0" smtClean="0"/>
              <a:t>City </a:t>
            </a:r>
            <a:r>
              <a:rPr lang="en-US" sz="3200" dirty="0"/>
              <a:t>was impregnable but was taken twice without resistance by Cyrus and Antiochus</a:t>
            </a:r>
          </a:p>
          <a:p>
            <a:pPr lvl="0"/>
            <a:endParaRPr lang="en-US" sz="3200" dirty="0"/>
          </a:p>
        </p:txBody>
      </p:sp>
    </p:spTree>
    <p:extLst>
      <p:ext uri="{BB962C8B-B14F-4D97-AF65-F5344CB8AC3E}">
        <p14:creationId xmlns:p14="http://schemas.microsoft.com/office/powerpoint/2010/main" val="349398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86800" cy="6894195"/>
          </a:xfrm>
          <a:prstGeom prst="rect">
            <a:avLst/>
          </a:prstGeom>
        </p:spPr>
        <p:txBody>
          <a:bodyPr wrap="square">
            <a:spAutoFit/>
          </a:bodyPr>
          <a:lstStyle/>
          <a:p>
            <a:r>
              <a:rPr lang="en-US" sz="2600" b="1" u="sng" dirty="0"/>
              <a:t>SARDIS</a:t>
            </a:r>
            <a:r>
              <a:rPr lang="en-US" sz="2600" dirty="0"/>
              <a:t>:  “renewal…that which remains…reformation”  </a:t>
            </a:r>
            <a:endParaRPr lang="en-US" sz="2600" dirty="0" smtClean="0"/>
          </a:p>
          <a:p>
            <a:endParaRPr lang="en-US" sz="2600" dirty="0"/>
          </a:p>
          <a:p>
            <a:r>
              <a:rPr lang="en-US" sz="2600" b="1" u="sng" dirty="0"/>
              <a:t>Character/Commendation</a:t>
            </a:r>
            <a:r>
              <a:rPr lang="en-US" sz="2600" dirty="0"/>
              <a:t>:  a few names with undefiled garments, reputation of being alive</a:t>
            </a:r>
          </a:p>
          <a:p>
            <a:r>
              <a:rPr lang="en-US" sz="2600" dirty="0"/>
              <a:t> </a:t>
            </a:r>
          </a:p>
          <a:p>
            <a:r>
              <a:rPr lang="en-US" sz="2600" b="1" u="sng" dirty="0"/>
              <a:t>Reproof</a:t>
            </a:r>
            <a:r>
              <a:rPr lang="en-US" sz="2600" dirty="0"/>
              <a:t>:  you are dead, incomplete works</a:t>
            </a:r>
          </a:p>
          <a:p>
            <a:r>
              <a:rPr lang="en-US" sz="2600" dirty="0"/>
              <a:t> </a:t>
            </a:r>
          </a:p>
          <a:p>
            <a:r>
              <a:rPr lang="en-US" sz="2600" b="1" u="sng" dirty="0"/>
              <a:t>Counsel</a:t>
            </a:r>
            <a:r>
              <a:rPr lang="en-US" sz="2600" dirty="0"/>
              <a:t>:  be watchful, strengthen that which remains and is about to die, hold fast and remember that which heard and received, repent</a:t>
            </a:r>
          </a:p>
          <a:p>
            <a:r>
              <a:rPr lang="en-US" sz="2600" dirty="0"/>
              <a:t> </a:t>
            </a:r>
          </a:p>
          <a:p>
            <a:r>
              <a:rPr lang="en-US" sz="2600" b="1" u="sng" dirty="0"/>
              <a:t>Warning</a:t>
            </a:r>
            <a:r>
              <a:rPr lang="en-US" sz="2600" dirty="0"/>
              <a:t>:  if will not watch, will come as a </a:t>
            </a:r>
            <a:r>
              <a:rPr lang="en-US" sz="2600" dirty="0" smtClean="0"/>
              <a:t>thief</a:t>
            </a:r>
          </a:p>
          <a:p>
            <a:endParaRPr lang="en-US" sz="2600" dirty="0"/>
          </a:p>
          <a:p>
            <a:r>
              <a:rPr lang="en-US" sz="2600" b="1" u="sng" dirty="0"/>
              <a:t>Reward for overcomers</a:t>
            </a:r>
            <a:r>
              <a:rPr lang="en-US" sz="2600" dirty="0"/>
              <a:t>:  white garments for dress, name kept in Book of </a:t>
            </a:r>
            <a:r>
              <a:rPr lang="en-US" sz="2600" dirty="0" smtClean="0"/>
              <a:t>Life</a:t>
            </a:r>
          </a:p>
          <a:p>
            <a:endParaRPr lang="en-US" sz="2600" dirty="0"/>
          </a:p>
          <a:p>
            <a:r>
              <a:rPr lang="en-US" sz="2600" b="1" u="sng" dirty="0"/>
              <a:t>Time period represented</a:t>
            </a:r>
            <a:r>
              <a:rPr lang="en-US" sz="2600" dirty="0"/>
              <a:t>:  1000/1500s-1800</a:t>
            </a:r>
          </a:p>
        </p:txBody>
      </p:sp>
    </p:spTree>
    <p:extLst>
      <p:ext uri="{BB962C8B-B14F-4D97-AF65-F5344CB8AC3E}">
        <p14:creationId xmlns:p14="http://schemas.microsoft.com/office/powerpoint/2010/main" val="2045039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5940088"/>
          </a:xfrm>
          <a:prstGeom prst="rect">
            <a:avLst/>
          </a:prstGeom>
        </p:spPr>
        <p:txBody>
          <a:bodyPr wrap="square">
            <a:spAutoFit/>
          </a:bodyPr>
          <a:lstStyle/>
          <a:p>
            <a:r>
              <a:rPr lang="en-US" sz="2000" dirty="0"/>
              <a:t>7 And to the angel of the church in </a:t>
            </a:r>
            <a:r>
              <a:rPr lang="en-US" sz="2000" b="1" u="sng" dirty="0"/>
              <a:t>Philadelphia</a:t>
            </a:r>
            <a:r>
              <a:rPr lang="en-US" sz="2000" dirty="0"/>
              <a:t> write; These things </a:t>
            </a:r>
            <a:r>
              <a:rPr lang="en-US" sz="2000" dirty="0" err="1"/>
              <a:t>saith</a:t>
            </a:r>
            <a:r>
              <a:rPr lang="en-US" sz="2000" dirty="0"/>
              <a:t> he that is holy, he that is true, he that has the key of David, he that opens, and no man shuts; and shuts, and no man opens;</a:t>
            </a:r>
          </a:p>
          <a:p>
            <a:r>
              <a:rPr lang="en-US" sz="2000" dirty="0"/>
              <a:t>8 I know your works: behold, I have set before you an open door, and no man can shut it: for you have a little strength, and have kept my word, and have not denied my name.</a:t>
            </a:r>
          </a:p>
          <a:p>
            <a:r>
              <a:rPr lang="en-US" sz="2000" dirty="0"/>
              <a:t>9 Behold, I will make them of the synagogue of Satan, which say they are Jews, and are not, but do lie; behold, I will make them to come and worship before your feet, and to know that I have loved you.</a:t>
            </a:r>
          </a:p>
          <a:p>
            <a:r>
              <a:rPr lang="en-US" sz="2000" dirty="0"/>
              <a:t>10 Because you have kept the word of my patience, I also will keep you from the hour of temptation, which shall come upon all the world, to try them that dwell upon the earth.</a:t>
            </a:r>
          </a:p>
          <a:p>
            <a:r>
              <a:rPr lang="en-US" sz="2000" dirty="0"/>
              <a:t>11 Behold, I come quickly: hold that fast which you have, that no man take your crown.</a:t>
            </a:r>
          </a:p>
          <a:p>
            <a:r>
              <a:rPr lang="en-US" sz="2000" dirty="0"/>
              <a:t>12 Him that overcomes will I make a pillar in the temple of my God, and he shall go no more out: and I will write upon him the name of my God, and the name of the city of my God, which is new Jerusalem, which comes down out of heaven from my God: and I will write upon him my new name.</a:t>
            </a:r>
          </a:p>
          <a:p>
            <a:r>
              <a:rPr lang="en-US" sz="2000" dirty="0"/>
              <a:t>13 He that has an ear, let him hear what the Spirit </a:t>
            </a:r>
            <a:r>
              <a:rPr lang="en-US" sz="2000" dirty="0" err="1"/>
              <a:t>saith</a:t>
            </a:r>
            <a:r>
              <a:rPr lang="en-US" sz="2000" dirty="0"/>
              <a:t> to the churches.</a:t>
            </a:r>
          </a:p>
        </p:txBody>
      </p:sp>
    </p:spTree>
    <p:extLst>
      <p:ext uri="{BB962C8B-B14F-4D97-AF65-F5344CB8AC3E}">
        <p14:creationId xmlns:p14="http://schemas.microsoft.com/office/powerpoint/2010/main" val="287320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48" y="228600"/>
            <a:ext cx="8153400" cy="6124754"/>
          </a:xfrm>
          <a:prstGeom prst="rect">
            <a:avLst/>
          </a:prstGeom>
        </p:spPr>
        <p:txBody>
          <a:bodyPr wrap="square">
            <a:spAutoFit/>
          </a:bodyPr>
          <a:lstStyle/>
          <a:p>
            <a:r>
              <a:rPr lang="en-US" sz="2800" dirty="0"/>
              <a:t>PHILADELPHIA  “brotherly love</a:t>
            </a:r>
            <a:r>
              <a:rPr lang="en-US" sz="2800" dirty="0" smtClean="0"/>
              <a:t>”</a:t>
            </a:r>
          </a:p>
          <a:p>
            <a:endParaRPr lang="en-US" sz="2800" dirty="0"/>
          </a:p>
          <a:p>
            <a:pPr marL="285750" lvl="0" indent="-285750">
              <a:buFont typeface="Arial" panose="020B0604020202020204" pitchFamily="34" charset="0"/>
              <a:buChar char="•"/>
            </a:pPr>
            <a:r>
              <a:rPr lang="en-US" sz="2800" dirty="0"/>
              <a:t>City was named for </a:t>
            </a:r>
            <a:r>
              <a:rPr lang="en-US" sz="2800" dirty="0" err="1"/>
              <a:t>Attalus</a:t>
            </a:r>
            <a:r>
              <a:rPr lang="en-US" sz="2800" dirty="0"/>
              <a:t> II’ s love for his brother </a:t>
            </a:r>
            <a:r>
              <a:rPr lang="en-US" sz="2800" dirty="0" err="1"/>
              <a:t>Eumenes</a:t>
            </a:r>
            <a:endParaRPr lang="en-US" sz="2800" dirty="0"/>
          </a:p>
          <a:p>
            <a:pPr marL="285750" lvl="0" indent="-285750">
              <a:buFont typeface="Arial" panose="020B0604020202020204" pitchFamily="34" charset="0"/>
              <a:buChar char="•"/>
            </a:pPr>
            <a:r>
              <a:rPr lang="en-US" sz="2800" dirty="0"/>
              <a:t>City formed a gateway through the mountains (an open door)</a:t>
            </a:r>
          </a:p>
          <a:p>
            <a:pPr marL="285750" lvl="0" indent="-285750">
              <a:buFont typeface="Arial" panose="020B0604020202020204" pitchFamily="34" charset="0"/>
              <a:buChar char="•"/>
            </a:pPr>
            <a:r>
              <a:rPr lang="en-US" sz="2800" dirty="0"/>
              <a:t>Culture was Greek</a:t>
            </a:r>
          </a:p>
          <a:p>
            <a:pPr marL="285750" lvl="0" indent="-285750">
              <a:buFont typeface="Arial" panose="020B0604020202020204" pitchFamily="34" charset="0"/>
              <a:buChar char="•"/>
            </a:pPr>
            <a:r>
              <a:rPr lang="en-US" sz="2800" dirty="0"/>
              <a:t>Fortress to impede attacks on the 3 great cities of Ephesus, Smyrna and Pergamum</a:t>
            </a:r>
          </a:p>
          <a:p>
            <a:pPr marL="285750" lvl="0" indent="-285750">
              <a:buFont typeface="Arial" panose="020B0604020202020204" pitchFamily="34" charset="0"/>
              <a:buChar char="•"/>
            </a:pPr>
            <a:r>
              <a:rPr lang="en-US" sz="2800" dirty="0"/>
              <a:t>Fertile land, wine country</a:t>
            </a:r>
          </a:p>
          <a:p>
            <a:pPr marL="285750" lvl="0" indent="-285750">
              <a:buFont typeface="Arial" panose="020B0604020202020204" pitchFamily="34" charset="0"/>
              <a:buChar char="•"/>
            </a:pPr>
            <a:r>
              <a:rPr lang="en-US" sz="2800" dirty="0"/>
              <a:t>Bacchus (wine god) on coins</a:t>
            </a:r>
          </a:p>
          <a:p>
            <a:pPr marL="285750" lvl="0" indent="-285750">
              <a:buFont typeface="Arial" panose="020B0604020202020204" pitchFamily="34" charset="0"/>
              <a:buChar char="•"/>
            </a:pPr>
            <a:r>
              <a:rPr lang="en-US" sz="2800" dirty="0"/>
              <a:t>Destroyed by an earthquake A.D. 17 and rebuilt</a:t>
            </a:r>
          </a:p>
          <a:p>
            <a:pPr marL="285750" lvl="0" indent="-285750">
              <a:buFont typeface="Arial" panose="020B0604020202020204" pitchFamily="34" charset="0"/>
              <a:buChar char="•"/>
            </a:pPr>
            <a:r>
              <a:rPr lang="en-US" sz="2800" dirty="0"/>
              <a:t>Byzantine church there</a:t>
            </a:r>
          </a:p>
          <a:p>
            <a:pPr marL="285750" lvl="0" indent="-285750">
              <a:buFont typeface="Arial" panose="020B0604020202020204" pitchFamily="34" charset="0"/>
              <a:buChar char="•"/>
            </a:pPr>
            <a:r>
              <a:rPr lang="en-US" sz="2800" dirty="0"/>
              <a:t>Christian church in Philadelphia through 13</a:t>
            </a:r>
            <a:r>
              <a:rPr lang="en-US" sz="2800" baseline="30000" dirty="0"/>
              <a:t>th</a:t>
            </a:r>
            <a:r>
              <a:rPr lang="en-US" sz="2800" dirty="0"/>
              <a:t> century</a:t>
            </a:r>
          </a:p>
        </p:txBody>
      </p:sp>
    </p:spTree>
    <p:extLst>
      <p:ext uri="{BB962C8B-B14F-4D97-AF65-F5344CB8AC3E}">
        <p14:creationId xmlns:p14="http://schemas.microsoft.com/office/powerpoint/2010/main" val="4218953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503"/>
            <a:ext cx="8686800" cy="6740307"/>
          </a:xfrm>
          <a:prstGeom prst="rect">
            <a:avLst/>
          </a:prstGeom>
        </p:spPr>
        <p:txBody>
          <a:bodyPr wrap="square">
            <a:spAutoFit/>
          </a:bodyPr>
          <a:lstStyle/>
          <a:p>
            <a:r>
              <a:rPr lang="en-US" sz="2400" b="1" u="sng" dirty="0"/>
              <a:t>PHILADELPHIA</a:t>
            </a:r>
            <a:r>
              <a:rPr lang="en-US" sz="2400" dirty="0"/>
              <a:t>:  “brotherly love”  </a:t>
            </a:r>
            <a:endParaRPr lang="en-US" sz="2400" dirty="0" smtClean="0"/>
          </a:p>
          <a:p>
            <a:endParaRPr lang="en-US" sz="2400" dirty="0"/>
          </a:p>
          <a:p>
            <a:r>
              <a:rPr lang="en-US" sz="2400" b="1" u="sng" dirty="0"/>
              <a:t>Character/Commendation</a:t>
            </a:r>
            <a:r>
              <a:rPr lang="en-US" sz="2400" dirty="0"/>
              <a:t>:  works, have a little strength, kept my word, not denied my name, kept the word of my patience</a:t>
            </a:r>
          </a:p>
          <a:p>
            <a:r>
              <a:rPr lang="en-US" sz="2400" dirty="0"/>
              <a:t> </a:t>
            </a:r>
          </a:p>
          <a:p>
            <a:r>
              <a:rPr lang="en-US" sz="2400" b="1" u="sng" dirty="0"/>
              <a:t>Reproof</a:t>
            </a:r>
            <a:r>
              <a:rPr lang="en-US" sz="2400" dirty="0"/>
              <a:t>:  NONE</a:t>
            </a:r>
          </a:p>
          <a:p>
            <a:r>
              <a:rPr lang="en-US" sz="2400" dirty="0"/>
              <a:t> </a:t>
            </a:r>
          </a:p>
          <a:p>
            <a:r>
              <a:rPr lang="en-US" sz="2400" b="1" u="sng" dirty="0"/>
              <a:t>Counsel</a:t>
            </a:r>
            <a:r>
              <a:rPr lang="en-US" sz="2400" dirty="0"/>
              <a:t>:  hold fast to what you have</a:t>
            </a:r>
          </a:p>
          <a:p>
            <a:r>
              <a:rPr lang="en-US" sz="2400" dirty="0"/>
              <a:t> </a:t>
            </a:r>
          </a:p>
          <a:p>
            <a:r>
              <a:rPr lang="en-US" sz="2400" b="1" u="sng" dirty="0"/>
              <a:t>Warning</a:t>
            </a:r>
            <a:r>
              <a:rPr lang="en-US" sz="2400" dirty="0"/>
              <a:t>:  will make false believers (liars) know God has loved them/true </a:t>
            </a:r>
            <a:r>
              <a:rPr lang="en-US" sz="2400" dirty="0" smtClean="0"/>
              <a:t>believers</a:t>
            </a:r>
          </a:p>
          <a:p>
            <a:endParaRPr lang="en-US" sz="2400" dirty="0"/>
          </a:p>
          <a:p>
            <a:r>
              <a:rPr lang="en-US" sz="2400" b="1" u="sng" dirty="0"/>
              <a:t>Reward for overcomers</a:t>
            </a:r>
            <a:r>
              <a:rPr lang="en-US" sz="2400" dirty="0"/>
              <a:t>:  keep you from the hour of temptation that will try those on earth, pillar in God’s temple, God’s new name written </a:t>
            </a:r>
            <a:r>
              <a:rPr lang="en-US" sz="2400" dirty="0" smtClean="0"/>
              <a:t>on</a:t>
            </a:r>
          </a:p>
          <a:p>
            <a:endParaRPr lang="en-US" sz="2400" dirty="0"/>
          </a:p>
          <a:p>
            <a:r>
              <a:rPr lang="en-US" sz="2400" b="1" u="sng" dirty="0"/>
              <a:t>Time period represented</a:t>
            </a:r>
            <a:r>
              <a:rPr lang="en-US" sz="2400" dirty="0"/>
              <a:t>:  1790s-1948  [some say 1840s/1900ish]</a:t>
            </a:r>
          </a:p>
        </p:txBody>
      </p:sp>
    </p:spTree>
    <p:extLst>
      <p:ext uri="{BB962C8B-B14F-4D97-AF65-F5344CB8AC3E}">
        <p14:creationId xmlns:p14="http://schemas.microsoft.com/office/powerpoint/2010/main" val="365659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696200" cy="3170099"/>
          </a:xfrm>
          <a:prstGeom prst="rect">
            <a:avLst/>
          </a:prstGeom>
        </p:spPr>
        <p:txBody>
          <a:bodyPr wrap="square">
            <a:spAutoFit/>
          </a:bodyPr>
          <a:lstStyle/>
          <a:p>
            <a:r>
              <a:rPr lang="en-US" sz="4000" i="1" dirty="0" err="1"/>
              <a:t>chirche</a:t>
            </a:r>
            <a:r>
              <a:rPr lang="en-US" sz="4000" dirty="0"/>
              <a:t> and</a:t>
            </a:r>
            <a:r>
              <a:rPr lang="en-US" sz="4000" i="1" dirty="0"/>
              <a:t> </a:t>
            </a:r>
            <a:r>
              <a:rPr lang="en-US" sz="4000" i="1" dirty="0" err="1"/>
              <a:t>cirice</a:t>
            </a:r>
            <a:r>
              <a:rPr lang="en-US" sz="4000" i="1" dirty="0"/>
              <a:t> </a:t>
            </a:r>
            <a:r>
              <a:rPr lang="en-US" sz="4000" i="1" dirty="0" smtClean="0"/>
              <a:t>   </a:t>
            </a:r>
            <a:r>
              <a:rPr lang="en-US" sz="4000" dirty="0" smtClean="0"/>
              <a:t>meaning “circle”</a:t>
            </a:r>
            <a:endParaRPr lang="en-US" sz="4000" i="1" dirty="0" smtClean="0"/>
          </a:p>
          <a:p>
            <a:endParaRPr lang="en-US" sz="4000" i="1" dirty="0" smtClean="0"/>
          </a:p>
          <a:p>
            <a:endParaRPr lang="en-US" sz="4000" i="1" dirty="0"/>
          </a:p>
          <a:p>
            <a:r>
              <a:rPr lang="en-US" sz="4000" dirty="0"/>
              <a:t>Greek phrase </a:t>
            </a:r>
            <a:r>
              <a:rPr lang="en-US" sz="4000" i="1" dirty="0" err="1"/>
              <a:t>kuriake</a:t>
            </a:r>
            <a:r>
              <a:rPr lang="en-US" sz="4000" i="1" dirty="0"/>
              <a:t> </a:t>
            </a:r>
            <a:r>
              <a:rPr lang="en-US" sz="4000" i="1" dirty="0" err="1"/>
              <a:t>oikia</a:t>
            </a:r>
            <a:r>
              <a:rPr lang="en-US" sz="4000" dirty="0"/>
              <a:t>, meaning “lord’s house”</a:t>
            </a:r>
          </a:p>
        </p:txBody>
      </p:sp>
    </p:spTree>
    <p:extLst>
      <p:ext uri="{BB962C8B-B14F-4D97-AF65-F5344CB8AC3E}">
        <p14:creationId xmlns:p14="http://schemas.microsoft.com/office/powerpoint/2010/main" val="3576280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7432"/>
            <a:ext cx="6019800" cy="3970318"/>
          </a:xfrm>
          <a:prstGeom prst="rect">
            <a:avLst/>
          </a:prstGeom>
        </p:spPr>
        <p:txBody>
          <a:bodyPr wrap="square">
            <a:spAutoFit/>
          </a:bodyPr>
          <a:lstStyle/>
          <a:p>
            <a:r>
              <a:rPr lang="en-US" sz="3600" u="sng" dirty="0" smtClean="0"/>
              <a:t>World Missions</a:t>
            </a:r>
          </a:p>
          <a:p>
            <a:endParaRPr lang="en-US" sz="3600" u="sng" dirty="0" smtClean="0"/>
          </a:p>
          <a:p>
            <a:r>
              <a:rPr lang="en-US" sz="3600" dirty="0" smtClean="0"/>
              <a:t>Cary:  	 	India 	1793</a:t>
            </a:r>
            <a:endParaRPr lang="en-US" sz="3600" dirty="0"/>
          </a:p>
          <a:p>
            <a:r>
              <a:rPr lang="en-US" sz="3600" dirty="0"/>
              <a:t>Morrison:  </a:t>
            </a:r>
            <a:r>
              <a:rPr lang="en-US" sz="3600" dirty="0" smtClean="0"/>
              <a:t>	China  	1807</a:t>
            </a:r>
            <a:endParaRPr lang="en-US" sz="3600" dirty="0"/>
          </a:p>
          <a:p>
            <a:r>
              <a:rPr lang="en-US" sz="3600" dirty="0" err="1"/>
              <a:t>Moffet</a:t>
            </a:r>
            <a:r>
              <a:rPr lang="en-US" sz="3600" dirty="0"/>
              <a:t>:  </a:t>
            </a:r>
            <a:r>
              <a:rPr lang="en-US" sz="3600" dirty="0" smtClean="0"/>
              <a:t>		Africa  	1817</a:t>
            </a:r>
            <a:endParaRPr lang="en-US" sz="3600" dirty="0"/>
          </a:p>
          <a:p>
            <a:r>
              <a:rPr lang="en-US" sz="3600" dirty="0"/>
              <a:t>British Bible </a:t>
            </a:r>
            <a:r>
              <a:rPr lang="en-US" sz="3600" dirty="0" smtClean="0"/>
              <a:t>Society  	1804</a:t>
            </a:r>
            <a:endParaRPr lang="en-US" sz="3600" dirty="0"/>
          </a:p>
          <a:p>
            <a:r>
              <a:rPr lang="en-US" sz="3600" dirty="0"/>
              <a:t>American Bible Society  </a:t>
            </a:r>
            <a:r>
              <a:rPr lang="en-US" sz="3600" dirty="0" smtClean="0"/>
              <a:t>	1816</a:t>
            </a:r>
            <a:endParaRPr lang="en-US" sz="3600" dirty="0"/>
          </a:p>
        </p:txBody>
      </p:sp>
    </p:spTree>
    <p:extLst>
      <p:ext uri="{BB962C8B-B14F-4D97-AF65-F5344CB8AC3E}">
        <p14:creationId xmlns:p14="http://schemas.microsoft.com/office/powerpoint/2010/main" val="69538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
            <a:ext cx="8382000" cy="6863417"/>
          </a:xfrm>
          <a:prstGeom prst="rect">
            <a:avLst/>
          </a:prstGeom>
        </p:spPr>
        <p:txBody>
          <a:bodyPr wrap="square">
            <a:spAutoFit/>
          </a:bodyPr>
          <a:lstStyle/>
          <a:p>
            <a:r>
              <a:rPr lang="en-US" sz="2000" dirty="0" smtClean="0"/>
              <a:t>14 And unto the angel of the church of the </a:t>
            </a:r>
            <a:r>
              <a:rPr lang="en-US" sz="2000" b="1" u="sng" dirty="0" err="1" smtClean="0"/>
              <a:t>Laodiceans</a:t>
            </a:r>
            <a:r>
              <a:rPr lang="en-US" sz="2000" dirty="0" smtClean="0"/>
              <a:t> write; These things </a:t>
            </a:r>
            <a:r>
              <a:rPr lang="en-US" sz="2000" dirty="0" err="1" smtClean="0"/>
              <a:t>saith</a:t>
            </a:r>
            <a:r>
              <a:rPr lang="en-US" sz="2000" dirty="0" smtClean="0"/>
              <a:t> the Amen, the faithful and true witness, the beginning of the creation of God;</a:t>
            </a:r>
          </a:p>
          <a:p>
            <a:r>
              <a:rPr lang="en-US" sz="2000" dirty="0" smtClean="0"/>
              <a:t>15 I know your works, that you are neither cold nor hot: I would you were cold or hot.</a:t>
            </a:r>
          </a:p>
          <a:p>
            <a:r>
              <a:rPr lang="en-US" sz="2000" dirty="0" smtClean="0"/>
              <a:t>16 So then because you are lukewarm, and neither cold nor hot, I will spew you out of my mouth.</a:t>
            </a:r>
          </a:p>
          <a:p>
            <a:r>
              <a:rPr lang="en-US" sz="2000" dirty="0" smtClean="0"/>
              <a:t>17 Because you say, I am rich, and increased with goods, and have need of nothing; and know not that you are wretched, and miserable, and poor, and blind, and naked:</a:t>
            </a:r>
          </a:p>
          <a:p>
            <a:r>
              <a:rPr lang="en-US" sz="2000" dirty="0" smtClean="0"/>
              <a:t>18 I counsel you to buy of me gold tried in the fire, that you may be rich; and white raiment, that you may be clothed, and that the shame of your nakedness does not appear; and anoint your eyes with </a:t>
            </a:r>
            <a:r>
              <a:rPr lang="en-US" sz="2000" dirty="0" err="1" smtClean="0"/>
              <a:t>eyesalve</a:t>
            </a:r>
            <a:r>
              <a:rPr lang="en-US" sz="2000" dirty="0" smtClean="0"/>
              <a:t>, that you may see.</a:t>
            </a:r>
          </a:p>
          <a:p>
            <a:r>
              <a:rPr lang="en-US" sz="2000" dirty="0" smtClean="0"/>
              <a:t>19 As many as I love, I rebuke and chasten: be zealous therefore, and repent.</a:t>
            </a:r>
          </a:p>
          <a:p>
            <a:r>
              <a:rPr lang="en-US" sz="2000" dirty="0" smtClean="0"/>
              <a:t>20 Behold, I stand at the door, and knock: if any man hear my voice, and open the door, I will come in to him, and will sup with him, and he with me.</a:t>
            </a:r>
          </a:p>
          <a:p>
            <a:r>
              <a:rPr lang="en-US" sz="2000" dirty="0" smtClean="0"/>
              <a:t>21 To him that overcomes will I grant to sit with me in my throne, even as I also overcame, and am set down with my Father in his throne.</a:t>
            </a:r>
          </a:p>
          <a:p>
            <a:r>
              <a:rPr lang="en-US" sz="2000" dirty="0" smtClean="0"/>
              <a:t>22 He that has an ear, let him hear what the Spirit </a:t>
            </a:r>
            <a:r>
              <a:rPr lang="en-US" sz="2000" dirty="0" err="1" smtClean="0"/>
              <a:t>saith</a:t>
            </a:r>
            <a:r>
              <a:rPr lang="en-US" sz="2000" dirty="0" smtClean="0"/>
              <a:t> to the churches.</a:t>
            </a:r>
            <a:endParaRPr lang="en-US" sz="2000" dirty="0"/>
          </a:p>
        </p:txBody>
      </p:sp>
    </p:spTree>
    <p:extLst>
      <p:ext uri="{BB962C8B-B14F-4D97-AF65-F5344CB8AC3E}">
        <p14:creationId xmlns:p14="http://schemas.microsoft.com/office/powerpoint/2010/main" val="301760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5632311"/>
          </a:xfrm>
          <a:prstGeom prst="rect">
            <a:avLst/>
          </a:prstGeom>
        </p:spPr>
        <p:txBody>
          <a:bodyPr wrap="square">
            <a:spAutoFit/>
          </a:bodyPr>
          <a:lstStyle/>
          <a:p>
            <a:r>
              <a:rPr lang="en-US" sz="2400" dirty="0" smtClean="0"/>
              <a:t>LAODICEA    “nation </a:t>
            </a:r>
            <a:r>
              <a:rPr lang="en-US" sz="2400" dirty="0"/>
              <a:t>of judgment” … “judging the people” … “justice of the people”</a:t>
            </a:r>
          </a:p>
          <a:p>
            <a:pPr marL="285750" lvl="0" indent="-285750">
              <a:buFont typeface="Arial" panose="020B0604020202020204" pitchFamily="34" charset="0"/>
              <a:buChar char="•"/>
            </a:pPr>
            <a:r>
              <a:rPr lang="en-US" sz="2400" dirty="0"/>
              <a:t>Called the “city of compromise” by Sir William Ramsey</a:t>
            </a:r>
          </a:p>
          <a:p>
            <a:pPr marL="285750" lvl="0" indent="-285750">
              <a:buFont typeface="Arial" panose="020B0604020202020204" pitchFamily="34" charset="0"/>
              <a:buChar char="•"/>
            </a:pPr>
            <a:r>
              <a:rPr lang="en-US" sz="2400" dirty="0"/>
              <a:t>Founded by </a:t>
            </a:r>
            <a:r>
              <a:rPr lang="en-US" sz="2400" dirty="0" err="1"/>
              <a:t>Anitochus</a:t>
            </a:r>
            <a:r>
              <a:rPr lang="en-US" sz="2400" dirty="0"/>
              <a:t> II [261-246 B.C.], named after his wife</a:t>
            </a:r>
          </a:p>
          <a:p>
            <a:pPr marL="285750" lvl="0" indent="-285750">
              <a:buFont typeface="Arial" panose="020B0604020202020204" pitchFamily="34" charset="0"/>
              <a:buChar char="•"/>
            </a:pPr>
            <a:r>
              <a:rPr lang="en-US" sz="2400" dirty="0"/>
              <a:t>Destroyed in 60 A.D. by earthquake but rebuilt with its own funds</a:t>
            </a:r>
          </a:p>
          <a:p>
            <a:pPr marL="285750" lvl="0" indent="-285750">
              <a:buFont typeface="Arial" panose="020B0604020202020204" pitchFamily="34" charset="0"/>
              <a:buChar char="•"/>
            </a:pPr>
            <a:r>
              <a:rPr lang="en-US" sz="2400" dirty="0"/>
              <a:t>Gate city in a great valley</a:t>
            </a:r>
          </a:p>
          <a:p>
            <a:pPr marL="285750" lvl="0" indent="-285750">
              <a:buFont typeface="Arial" panose="020B0604020202020204" pitchFamily="34" charset="0"/>
              <a:buChar char="•"/>
            </a:pPr>
            <a:r>
              <a:rPr lang="en-US" sz="2400" dirty="0"/>
              <a:t>City of great wealth and commerce, Greek culture</a:t>
            </a:r>
          </a:p>
          <a:p>
            <a:pPr marL="285750" lvl="0" indent="-285750">
              <a:buFont typeface="Arial" panose="020B0604020202020204" pitchFamily="34" charset="0"/>
              <a:buChar char="•"/>
            </a:pPr>
            <a:r>
              <a:rPr lang="en-US" sz="2400" dirty="0"/>
              <a:t>Place of science and literature, medical school</a:t>
            </a:r>
          </a:p>
          <a:p>
            <a:pPr marL="285750" lvl="0" indent="-285750">
              <a:buFont typeface="Arial" panose="020B0604020202020204" pitchFamily="34" charset="0"/>
              <a:buChar char="•"/>
            </a:pPr>
            <a:r>
              <a:rPr lang="en-US" sz="2400" dirty="0"/>
              <a:t>Renown for its eye and ear salve, Phrygian</a:t>
            </a:r>
          </a:p>
          <a:p>
            <a:pPr marL="285750" lvl="0" indent="-285750">
              <a:buFont typeface="Arial" panose="020B0604020202020204" pitchFamily="34" charset="0"/>
              <a:buChar char="•"/>
            </a:pPr>
            <a:r>
              <a:rPr lang="en-US" sz="2400" dirty="0"/>
              <a:t>Center of industry and banking operations</a:t>
            </a:r>
          </a:p>
          <a:p>
            <a:pPr marL="285750" lvl="0" indent="-285750">
              <a:buFont typeface="Arial" panose="020B0604020202020204" pitchFamily="34" charset="0"/>
              <a:buChar char="•"/>
            </a:pPr>
            <a:r>
              <a:rPr lang="en-US" sz="2400" dirty="0"/>
              <a:t>Place of great clothing commerce</a:t>
            </a:r>
          </a:p>
          <a:p>
            <a:pPr marL="285750" lvl="0" indent="-285750">
              <a:buFont typeface="Arial" panose="020B0604020202020204" pitchFamily="34" charset="0"/>
              <a:buChar char="•"/>
            </a:pPr>
            <a:r>
              <a:rPr lang="en-US" sz="2400" dirty="0"/>
              <a:t>Cicero held court here</a:t>
            </a:r>
          </a:p>
          <a:p>
            <a:pPr marL="285750" lvl="0" indent="-285750">
              <a:buFont typeface="Arial" panose="020B0604020202020204" pitchFamily="34" charset="0"/>
              <a:buChar char="•"/>
            </a:pPr>
            <a:r>
              <a:rPr lang="en-US" sz="2400" dirty="0"/>
              <a:t>had a health resort, sold “</a:t>
            </a:r>
            <a:r>
              <a:rPr lang="en-US" sz="2400" dirty="0" err="1"/>
              <a:t>collyrium</a:t>
            </a:r>
            <a:r>
              <a:rPr lang="en-US" sz="2400" dirty="0"/>
              <a:t>”, an eye salve</a:t>
            </a:r>
          </a:p>
          <a:p>
            <a:pPr marL="285750" lvl="0" indent="-285750">
              <a:buFont typeface="Arial" panose="020B0604020202020204" pitchFamily="34" charset="0"/>
              <a:buChar char="•"/>
            </a:pPr>
            <a:r>
              <a:rPr lang="en-US" sz="2400" dirty="0"/>
              <a:t>city supported a health industry</a:t>
            </a:r>
          </a:p>
        </p:txBody>
      </p:sp>
    </p:spTree>
    <p:extLst>
      <p:ext uri="{BB962C8B-B14F-4D97-AF65-F5344CB8AC3E}">
        <p14:creationId xmlns:p14="http://schemas.microsoft.com/office/powerpoint/2010/main" val="179446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6524863"/>
          </a:xfrm>
          <a:prstGeom prst="rect">
            <a:avLst/>
          </a:prstGeom>
        </p:spPr>
        <p:txBody>
          <a:bodyPr wrap="square">
            <a:spAutoFit/>
          </a:bodyPr>
          <a:lstStyle/>
          <a:p>
            <a:r>
              <a:rPr lang="en-US" sz="2200" b="1" u="sng" dirty="0"/>
              <a:t>LAODICEA</a:t>
            </a:r>
            <a:r>
              <a:rPr lang="en-US" sz="2200" dirty="0"/>
              <a:t>:  ““nation of judgment” … “judging the people” … “justice of the people” </a:t>
            </a:r>
            <a:endParaRPr lang="en-US" sz="2200" dirty="0" smtClean="0"/>
          </a:p>
          <a:p>
            <a:r>
              <a:rPr lang="en-US" sz="2200" dirty="0" smtClean="0"/>
              <a:t> </a:t>
            </a:r>
            <a:endParaRPr lang="en-US" sz="2200" dirty="0"/>
          </a:p>
          <a:p>
            <a:r>
              <a:rPr lang="en-US" sz="2200" b="1" u="sng" dirty="0"/>
              <a:t>Character/Commendation</a:t>
            </a:r>
            <a:r>
              <a:rPr lang="en-US" sz="2200" dirty="0"/>
              <a:t>:  NONE</a:t>
            </a:r>
          </a:p>
          <a:p>
            <a:r>
              <a:rPr lang="en-US" sz="2200" dirty="0"/>
              <a:t> </a:t>
            </a:r>
          </a:p>
          <a:p>
            <a:r>
              <a:rPr lang="en-US" sz="2200" b="1" u="sng" dirty="0"/>
              <a:t>Reproof</a:t>
            </a:r>
            <a:r>
              <a:rPr lang="en-US" sz="2200" dirty="0"/>
              <a:t>:  lukewarm, spiritually: wretched,  miserable, poor, blind, and naked  </a:t>
            </a:r>
          </a:p>
          <a:p>
            <a:r>
              <a:rPr lang="en-US" sz="2200" dirty="0"/>
              <a:t>but physically: rich, and increased with goods, and have need of nothing </a:t>
            </a:r>
          </a:p>
          <a:p>
            <a:r>
              <a:rPr lang="en-US" sz="2200" dirty="0"/>
              <a:t> </a:t>
            </a:r>
          </a:p>
          <a:p>
            <a:r>
              <a:rPr lang="en-US" sz="2200" b="1" u="sng" dirty="0"/>
              <a:t>Counsel</a:t>
            </a:r>
            <a:r>
              <a:rPr lang="en-US" sz="2200" dirty="0"/>
              <a:t>:  </a:t>
            </a:r>
            <a:r>
              <a:rPr lang="en-US" sz="2200" b="1" dirty="0"/>
              <a:t>BUY OF ME (CHRIST):  </a:t>
            </a:r>
            <a:r>
              <a:rPr lang="en-US" sz="2200" dirty="0"/>
              <a:t>gold tried in the fire, that you may be rich; and white raiment, that you may be clothed, and that the shame of your nakedness does not appear; and anoint your eyes with </a:t>
            </a:r>
            <a:r>
              <a:rPr lang="en-US" sz="2200" dirty="0" err="1"/>
              <a:t>eyesalve</a:t>
            </a:r>
            <a:r>
              <a:rPr lang="en-US" sz="2200" dirty="0"/>
              <a:t>, that you may see.  Be zealous and REPENT.</a:t>
            </a:r>
          </a:p>
          <a:p>
            <a:r>
              <a:rPr lang="en-US" sz="2200"/>
              <a:t> </a:t>
            </a:r>
            <a:r>
              <a:rPr lang="en-US" sz="2200" b="1" u="sng" smtClean="0"/>
              <a:t>Warning</a:t>
            </a:r>
            <a:r>
              <a:rPr lang="en-US" sz="2200" dirty="0"/>
              <a:t>:  God will spew out of </a:t>
            </a:r>
            <a:r>
              <a:rPr lang="en-US" sz="2200"/>
              <a:t>His </a:t>
            </a:r>
            <a:r>
              <a:rPr lang="en-US" sz="2200" smtClean="0"/>
              <a:t>mouth</a:t>
            </a:r>
          </a:p>
          <a:p>
            <a:endParaRPr lang="en-US" sz="2200" dirty="0"/>
          </a:p>
          <a:p>
            <a:r>
              <a:rPr lang="en-US" sz="2200" b="1" u="sng" dirty="0"/>
              <a:t>Reward for overcomers</a:t>
            </a:r>
            <a:r>
              <a:rPr lang="en-US" sz="2200" dirty="0"/>
              <a:t>:  sit with Christ in His </a:t>
            </a:r>
            <a:r>
              <a:rPr lang="en-US" sz="2200" dirty="0" smtClean="0"/>
              <a:t>Throne</a:t>
            </a:r>
          </a:p>
          <a:p>
            <a:endParaRPr lang="en-US" sz="2200" dirty="0"/>
          </a:p>
          <a:p>
            <a:r>
              <a:rPr lang="en-US" sz="2200" b="1" u="sng" dirty="0"/>
              <a:t>Time period represented</a:t>
            </a:r>
            <a:r>
              <a:rPr lang="en-US" sz="2200" dirty="0"/>
              <a:t>:  [1840/1900ish] 1948-Christ’s return</a:t>
            </a:r>
          </a:p>
        </p:txBody>
      </p:sp>
    </p:spTree>
    <p:extLst>
      <p:ext uri="{BB962C8B-B14F-4D97-AF65-F5344CB8AC3E}">
        <p14:creationId xmlns:p14="http://schemas.microsoft.com/office/powerpoint/2010/main" val="47931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086600" cy="5016758"/>
          </a:xfrm>
          <a:prstGeom prst="rect">
            <a:avLst/>
          </a:prstGeom>
        </p:spPr>
        <p:txBody>
          <a:bodyPr wrap="square">
            <a:spAutoFit/>
          </a:bodyPr>
          <a:lstStyle/>
          <a:p>
            <a:r>
              <a:rPr lang="en-US" sz="3200" dirty="0"/>
              <a:t>“’We have no temples or altars.’   This statement, referring to Christians, comes from the pen of the apologist </a:t>
            </a:r>
            <a:r>
              <a:rPr lang="en-US" sz="3200" dirty="0" err="1"/>
              <a:t>Minicus</a:t>
            </a:r>
            <a:r>
              <a:rPr lang="en-US" sz="3200" dirty="0"/>
              <a:t> Felix, c200, and all evidence supports its accuracy.  Throughout at least the first two centuries there were no church buildings as such.” </a:t>
            </a:r>
            <a:endParaRPr lang="en-US" sz="3200" dirty="0" smtClean="0"/>
          </a:p>
          <a:p>
            <a:endParaRPr lang="en-US" sz="3200" dirty="0"/>
          </a:p>
          <a:p>
            <a:pPr algn="r"/>
            <a:r>
              <a:rPr lang="en-US" sz="3200" dirty="0" smtClean="0"/>
              <a:t> </a:t>
            </a:r>
            <a:r>
              <a:rPr lang="en-US" sz="3200" dirty="0"/>
              <a:t>-- The Early Christian Church, </a:t>
            </a:r>
            <a:endParaRPr lang="en-US" sz="3200" dirty="0" smtClean="0"/>
          </a:p>
          <a:p>
            <a:pPr algn="r"/>
            <a:r>
              <a:rPr lang="en-US" sz="3200" dirty="0" smtClean="0"/>
              <a:t>J.G</a:t>
            </a:r>
            <a:r>
              <a:rPr lang="en-US" sz="3200" dirty="0"/>
              <a:t>. Davies</a:t>
            </a:r>
          </a:p>
        </p:txBody>
      </p:sp>
    </p:spTree>
    <p:extLst>
      <p:ext uri="{BB962C8B-B14F-4D97-AF65-F5344CB8AC3E}">
        <p14:creationId xmlns:p14="http://schemas.microsoft.com/office/powerpoint/2010/main" val="259861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152400"/>
            <a:ext cx="7848600" cy="6555641"/>
          </a:xfrm>
          <a:prstGeom prst="rect">
            <a:avLst/>
          </a:prstGeom>
        </p:spPr>
        <p:txBody>
          <a:bodyPr wrap="square">
            <a:spAutoFit/>
          </a:bodyPr>
          <a:lstStyle/>
          <a:p>
            <a:r>
              <a:rPr lang="en-US" sz="2800" dirty="0"/>
              <a:t>“When the church was very young, it had no buildings.  Let us begin with that striking fact.  That the church had no buildings is the most noticeable of the points of difference between the church of the early days and the church of today.   In the minds of most people today, “church” means first a building, probably something else second; but seldom does “the church” stand for anything other than a building.  Yet here is the fact that which we start:  the early church possessed no buildings and carried on its work for a great many </a:t>
            </a:r>
            <a:r>
              <a:rPr lang="en-US" sz="2800" dirty="0" smtClean="0"/>
              <a:t>years </a:t>
            </a:r>
            <a:r>
              <a:rPr lang="en-US" sz="2800" dirty="0" smtClean="0"/>
              <a:t>without </a:t>
            </a:r>
            <a:r>
              <a:rPr lang="en-US" sz="2800" dirty="0"/>
              <a:t>erecting any.”  </a:t>
            </a:r>
            <a:endParaRPr lang="en-US" sz="2800" dirty="0" smtClean="0"/>
          </a:p>
          <a:p>
            <a:pPr algn="r"/>
            <a:r>
              <a:rPr lang="en-US" sz="2800" dirty="0" smtClean="0"/>
              <a:t>-- </a:t>
            </a:r>
            <a:r>
              <a:rPr lang="en-US" sz="2800" dirty="0"/>
              <a:t>When the Church was Very  Young, </a:t>
            </a:r>
            <a:endParaRPr lang="en-US" sz="2800" dirty="0" smtClean="0"/>
          </a:p>
          <a:p>
            <a:pPr algn="r"/>
            <a:r>
              <a:rPr lang="en-US" sz="2800" dirty="0" smtClean="0"/>
              <a:t>Ernest </a:t>
            </a:r>
            <a:r>
              <a:rPr lang="en-US" sz="2800" dirty="0" err="1"/>
              <a:t>Loosley</a:t>
            </a:r>
            <a:endParaRPr lang="en-US" sz="2800" dirty="0"/>
          </a:p>
        </p:txBody>
      </p:sp>
    </p:spTree>
    <p:extLst>
      <p:ext uri="{BB962C8B-B14F-4D97-AF65-F5344CB8AC3E}">
        <p14:creationId xmlns:p14="http://schemas.microsoft.com/office/powerpoint/2010/main" val="87202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001000" cy="5632311"/>
          </a:xfrm>
          <a:prstGeom prst="rect">
            <a:avLst/>
          </a:prstGeom>
        </p:spPr>
        <p:txBody>
          <a:bodyPr wrap="square">
            <a:spAutoFit/>
          </a:bodyPr>
          <a:lstStyle/>
          <a:p>
            <a:r>
              <a:rPr lang="en-US" sz="3000" dirty="0"/>
              <a:t>“Constantine (280-337), the Roman Emperor and his mother, Empress Helena, built many pagan temples.  After his conversion in 313, he continued his custom of building, but this time it was “Christian” temples.  They simply went from worshiping the pagan gods to the memorializing the dead saints.  Many pagan buildings were later converted to churches.  This was really the official beginning of recognizing buildings as churches.” </a:t>
            </a:r>
            <a:endParaRPr lang="en-US" sz="3000" dirty="0" smtClean="0"/>
          </a:p>
          <a:p>
            <a:pPr algn="r"/>
            <a:r>
              <a:rPr lang="en-US" sz="3000" dirty="0" smtClean="0"/>
              <a:t> </a:t>
            </a:r>
            <a:r>
              <a:rPr lang="en-US" sz="3000" dirty="0"/>
              <a:t>-- The Origin of the Word “church”, </a:t>
            </a:r>
            <a:endParaRPr lang="en-US" sz="3000" dirty="0" smtClean="0"/>
          </a:p>
          <a:p>
            <a:pPr algn="r"/>
            <a:r>
              <a:rPr lang="en-US" sz="3000" dirty="0" smtClean="0"/>
              <a:t>Andy </a:t>
            </a:r>
            <a:r>
              <a:rPr lang="en-US" sz="3000" dirty="0" err="1"/>
              <a:t>Zoppelt</a:t>
            </a:r>
            <a:endParaRPr lang="en-US" sz="3000" dirty="0"/>
          </a:p>
        </p:txBody>
      </p:sp>
    </p:spTree>
    <p:extLst>
      <p:ext uri="{BB962C8B-B14F-4D97-AF65-F5344CB8AC3E}">
        <p14:creationId xmlns:p14="http://schemas.microsoft.com/office/powerpoint/2010/main" val="409775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924800" cy="6309420"/>
          </a:xfrm>
          <a:prstGeom prst="rect">
            <a:avLst/>
          </a:prstGeom>
        </p:spPr>
        <p:txBody>
          <a:bodyPr wrap="square">
            <a:spAutoFit/>
          </a:bodyPr>
          <a:lstStyle/>
          <a:p>
            <a:r>
              <a:rPr lang="en-US" sz="3200" dirty="0"/>
              <a:t>“…the use of the word “church instead of ‘assembly’ or ‘congregation’ came from those who had a bias towards a hierarchical and unscriptural form of church government.”</a:t>
            </a:r>
          </a:p>
          <a:p>
            <a:r>
              <a:rPr lang="en-US" sz="3200" dirty="0"/>
              <a:t>“…there is no biblical basis for a church hierarchy outside the local church or local assembly of believers.  The only “</a:t>
            </a:r>
            <a:r>
              <a:rPr lang="en-US" sz="3200" dirty="0" err="1"/>
              <a:t>ekklesia</a:t>
            </a:r>
            <a:r>
              <a:rPr lang="en-US" sz="3200" dirty="0"/>
              <a:t>” the New Testament knows is a local assembly of believers.”</a:t>
            </a:r>
          </a:p>
          <a:p>
            <a:pPr algn="r"/>
            <a:r>
              <a:rPr lang="en-US" sz="2800" dirty="0"/>
              <a:t>--</a:t>
            </a:r>
            <a:r>
              <a:rPr lang="en-US" sz="2400" dirty="0"/>
              <a:t>The Translation of the Greek Word “</a:t>
            </a:r>
            <a:r>
              <a:rPr lang="en-US" sz="2400" dirty="0" err="1"/>
              <a:t>Ekklesia</a:t>
            </a:r>
            <a:r>
              <a:rPr lang="en-US" sz="2400" dirty="0"/>
              <a:t>” as “church” in the English Bible and its Ramifications</a:t>
            </a:r>
            <a:r>
              <a:rPr lang="en-US" sz="2800" dirty="0"/>
              <a:t>, Cooper P. Abrams, III</a:t>
            </a:r>
          </a:p>
        </p:txBody>
      </p:sp>
    </p:spTree>
    <p:extLst>
      <p:ext uri="{BB962C8B-B14F-4D97-AF65-F5344CB8AC3E}">
        <p14:creationId xmlns:p14="http://schemas.microsoft.com/office/powerpoint/2010/main" val="120214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3" y="152400"/>
            <a:ext cx="8610600" cy="4832092"/>
          </a:xfrm>
          <a:prstGeom prst="rect">
            <a:avLst/>
          </a:prstGeom>
        </p:spPr>
        <p:txBody>
          <a:bodyPr wrap="square">
            <a:spAutoFit/>
          </a:bodyPr>
          <a:lstStyle/>
          <a:p>
            <a:pPr algn="r"/>
            <a:r>
              <a:rPr lang="en-US" sz="2800" dirty="0"/>
              <a:t>Rev 1:11 KJV</a:t>
            </a:r>
          </a:p>
          <a:p>
            <a:r>
              <a:rPr lang="en-US" sz="2800" dirty="0"/>
              <a:t>Saying, I am Alpha and Omega, the first and the last: and, What you see, write in a book, and send it to the seven churches [</a:t>
            </a:r>
            <a:r>
              <a:rPr lang="en-US" sz="2800" dirty="0" err="1"/>
              <a:t>ekklesia</a:t>
            </a:r>
            <a:r>
              <a:rPr lang="en-US" sz="2800" dirty="0"/>
              <a:t>] which are in Asia; unto Ephesus, and unto Smyrna, and unto </a:t>
            </a:r>
            <a:r>
              <a:rPr lang="en-US" sz="2800" dirty="0" err="1"/>
              <a:t>Pergamos</a:t>
            </a:r>
            <a:r>
              <a:rPr lang="en-US" sz="2800" dirty="0"/>
              <a:t>, and unto </a:t>
            </a:r>
            <a:r>
              <a:rPr lang="en-US" sz="2800" dirty="0" smtClean="0"/>
              <a:t>Thyatira</a:t>
            </a:r>
            <a:r>
              <a:rPr lang="en-US" sz="2800" dirty="0"/>
              <a:t>, and unto Sardis, and unto Philadelphia, and unto Laodicea</a:t>
            </a:r>
            <a:r>
              <a:rPr lang="en-US" sz="2800" dirty="0" smtClean="0"/>
              <a:t>.</a:t>
            </a:r>
          </a:p>
          <a:p>
            <a:endParaRPr lang="en-US" sz="2800" dirty="0"/>
          </a:p>
          <a:p>
            <a:endParaRPr lang="en-US" sz="2800" dirty="0"/>
          </a:p>
          <a:p>
            <a:pPr algn="r"/>
            <a:r>
              <a:rPr lang="en-US" sz="2800" dirty="0"/>
              <a:t>Rev 2:1 KJV</a:t>
            </a:r>
          </a:p>
          <a:p>
            <a:r>
              <a:rPr lang="en-US" sz="2800" dirty="0"/>
              <a:t>Unto the angel of the church [called out ones] of Ephesus write;</a:t>
            </a:r>
          </a:p>
        </p:txBody>
      </p:sp>
    </p:spTree>
    <p:extLst>
      <p:ext uri="{BB962C8B-B14F-4D97-AF65-F5344CB8AC3E}">
        <p14:creationId xmlns:p14="http://schemas.microsoft.com/office/powerpoint/2010/main" val="4238872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368</TotalTime>
  <Words>3176</Words>
  <Application>Microsoft Office PowerPoint</Application>
  <PresentationFormat>On-screen Show (4:3)</PresentationFormat>
  <Paragraphs>309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Elemental</vt:lpstr>
      <vt:lpstr>Eternal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Megs</dc:creator>
  <cp:lastModifiedBy>Megs</cp:lastModifiedBy>
  <cp:revision>24</cp:revision>
  <dcterms:created xsi:type="dcterms:W3CDTF">2014-07-03T13:33:20Z</dcterms:created>
  <dcterms:modified xsi:type="dcterms:W3CDTF">2015-06-21T03:10:51Z</dcterms:modified>
</cp:coreProperties>
</file>